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6"/>
  </p:notesMasterIdLst>
  <p:handoutMasterIdLst>
    <p:handoutMasterId r:id="rId47"/>
  </p:handoutMasterIdLst>
  <p:sldIdLst>
    <p:sldId id="317" r:id="rId5"/>
    <p:sldId id="344" r:id="rId6"/>
    <p:sldId id="313" r:id="rId7"/>
    <p:sldId id="305" r:id="rId8"/>
    <p:sldId id="319" r:id="rId9"/>
    <p:sldId id="315" r:id="rId10"/>
    <p:sldId id="301" r:id="rId11"/>
    <p:sldId id="308" r:id="rId12"/>
    <p:sldId id="309" r:id="rId13"/>
    <p:sldId id="302" r:id="rId14"/>
    <p:sldId id="303" r:id="rId15"/>
    <p:sldId id="353" r:id="rId16"/>
    <p:sldId id="354" r:id="rId17"/>
    <p:sldId id="355" r:id="rId18"/>
    <p:sldId id="356" r:id="rId19"/>
    <p:sldId id="321" r:id="rId20"/>
    <p:sldId id="328" r:id="rId21"/>
    <p:sldId id="352" r:id="rId22"/>
    <p:sldId id="322" r:id="rId23"/>
    <p:sldId id="341" r:id="rId24"/>
    <p:sldId id="340" r:id="rId25"/>
    <p:sldId id="337" r:id="rId26"/>
    <p:sldId id="339" r:id="rId27"/>
    <p:sldId id="333" r:id="rId28"/>
    <p:sldId id="334" r:id="rId29"/>
    <p:sldId id="335" r:id="rId30"/>
    <p:sldId id="336" r:id="rId31"/>
    <p:sldId id="330" r:id="rId32"/>
    <p:sldId id="331" r:id="rId33"/>
    <p:sldId id="324" r:id="rId34"/>
    <p:sldId id="350" r:id="rId35"/>
    <p:sldId id="345" r:id="rId36"/>
    <p:sldId id="346" r:id="rId37"/>
    <p:sldId id="347" r:id="rId38"/>
    <p:sldId id="349" r:id="rId39"/>
    <p:sldId id="351" r:id="rId40"/>
    <p:sldId id="310" r:id="rId41"/>
    <p:sldId id="325" r:id="rId42"/>
    <p:sldId id="327" r:id="rId43"/>
    <p:sldId id="320" r:id="rId44"/>
    <p:sldId id="289"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6"/>
  </p:normalViewPr>
  <p:slideViewPr>
    <p:cSldViewPr snapToGrid="0">
      <p:cViewPr varScale="1">
        <p:scale>
          <a:sx n="107" d="100"/>
          <a:sy n="107" d="100"/>
        </p:scale>
        <p:origin x="736" y="168"/>
      </p:cViewPr>
      <p:guideLst>
        <p:guide orient="horz" pos="1536"/>
        <p:guide pos="312"/>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3/13/24</a:t>
            </a:fld>
            <a:endParaRPr lang="en-US"/>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3/13/24</a:t>
            </a:fld>
            <a:endParaRPr lang="en-US"/>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a:p>
        </p:txBody>
      </p:sp>
    </p:spTree>
    <p:extLst>
      <p:ext uri="{BB962C8B-B14F-4D97-AF65-F5344CB8AC3E}">
        <p14:creationId xmlns:p14="http://schemas.microsoft.com/office/powerpoint/2010/main" val="2609139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41</a:t>
            </a:fld>
            <a:endParaRPr lang="en-US" altLang="zh-CN" noProof="0"/>
          </a:p>
        </p:txBody>
      </p:sp>
    </p:spTree>
    <p:extLst>
      <p:ext uri="{BB962C8B-B14F-4D97-AF65-F5344CB8AC3E}">
        <p14:creationId xmlns:p14="http://schemas.microsoft.com/office/powerpoint/2010/main" val="1181820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solidFill>
                  <a:schemeClr val="accent6"/>
                </a:solidFill>
              </a:defRPr>
            </a:lvl1pPr>
          </a:lstStyle>
          <a:p>
            <a:r>
              <a:rPr lang="en-US"/>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907026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a:t>Click to edit </a:t>
            </a:r>
            <a:r>
              <a:rPr lang="en-US" altLang="zh-CN" noProof="0"/>
              <a:t>Text </a:t>
            </a:r>
            <a:r>
              <a:rPr lang="en-US" noProof="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77" r:id="rId17"/>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8.jpeg"/><Relationship Id="rId11" Type="http://schemas.openxmlformats.org/officeDocument/2006/relationships/image" Target="../media/image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1.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htmw/2024S-JusticeLeague/wiki" TargetMode="External"/><Relationship Id="rId2" Type="http://schemas.openxmlformats.org/officeDocument/2006/relationships/image" Target="../media/image52.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3.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a:extLst>
            <a:ext uri="{FF2B5EF4-FFF2-40B4-BE49-F238E27FC236}">
              <a16:creationId xmlns:a16="http://schemas.microsoft.com/office/drawing/2014/main" id="{E8366225-614C-B74B-AB70-A4C201ABCF4D}"/>
            </a:ext>
          </a:extLst>
        </p:cNvPr>
        <p:cNvGrpSpPr/>
        <p:nvPr/>
      </p:nvGrpSpPr>
      <p:grpSpPr>
        <a:xfrm>
          <a:off x="0" y="0"/>
          <a:ext cx="0" cy="0"/>
          <a:chOff x="0" y="0"/>
          <a:chExt cx="0" cy="0"/>
        </a:xfrm>
      </p:grpSpPr>
      <p:pic>
        <p:nvPicPr>
          <p:cNvPr id="13" name="Picture placeholder 29" descr="People in an office discussing work over a laptop&#10;">
            <a:extLst>
              <a:ext uri="{FF2B5EF4-FFF2-40B4-BE49-F238E27FC236}">
                <a16:creationId xmlns:a16="http://schemas.microsoft.com/office/drawing/2014/main" id="{8EA91C26-D741-CE2A-DA78-BF2048327D56}"/>
              </a:ext>
            </a:extLst>
          </p:cNvPr>
          <p:cNvPicPr>
            <a:picLocks noChangeAspect="1"/>
          </p:cNvPicPr>
          <p:nvPr/>
        </p:nvPicPr>
        <p:blipFill rotWithShape="1">
          <a:blip r:embed="rId2">
            <a:extLst>
              <a:ext uri="{28A0092B-C50C-407E-A947-70E740481C1C}">
                <a14:useLocalDpi xmlns:a14="http://schemas.microsoft.com/office/drawing/2010/main" val="0"/>
              </a:ext>
            </a:extLst>
          </a:blip>
          <a:srcRect r="-4"/>
          <a:stretch/>
        </p:blipFill>
        <p:spPr>
          <a:xfrm>
            <a:off x="2754948" y="2502098"/>
            <a:ext cx="1465840" cy="1289394"/>
          </a:xfrm>
          <a:prstGeom prst="hexagon">
            <a:avLst>
              <a:gd name="adj" fmla="val 28349"/>
              <a:gd name="vf" fmla="val 115470"/>
            </a:avLst>
          </a:prstGeom>
          <a:noFill/>
          <a:ln w="12700">
            <a:noFill/>
          </a:ln>
        </p:spPr>
      </p:pic>
      <p:pic>
        <p:nvPicPr>
          <p:cNvPr id="14" name="Shape 31">
            <a:extLst>
              <a:ext uri="{FF2B5EF4-FFF2-40B4-BE49-F238E27FC236}">
                <a16:creationId xmlns:a16="http://schemas.microsoft.com/office/drawing/2014/main" id="{390CBD51-215A-1036-3312-0883404B0B2B}"/>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2" b="26888"/>
          <a:stretch/>
        </p:blipFill>
        <p:spPr>
          <a:xfrm>
            <a:off x="391110" y="2493385"/>
            <a:ext cx="1465840" cy="1289394"/>
          </a:xfrm>
          <a:prstGeom prst="hexagon">
            <a:avLst>
              <a:gd name="adj" fmla="val 28349"/>
              <a:gd name="vf" fmla="val 115470"/>
            </a:avLst>
          </a:prstGeom>
          <a:noFill/>
          <a:ln>
            <a:noFill/>
          </a:ln>
        </p:spPr>
      </p:pic>
      <p:pic>
        <p:nvPicPr>
          <p:cNvPr id="17" name="Shape 31">
            <a:extLst>
              <a:ext uri="{FF2B5EF4-FFF2-40B4-BE49-F238E27FC236}">
                <a16:creationId xmlns:a16="http://schemas.microsoft.com/office/drawing/2014/main" id="{0AC1B61E-7843-A628-39B5-28C78EB3E5E2}"/>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2" b="26888"/>
          <a:stretch/>
        </p:blipFill>
        <p:spPr>
          <a:xfrm>
            <a:off x="5151412" y="5238680"/>
            <a:ext cx="1465840" cy="1289394"/>
          </a:xfrm>
          <a:prstGeom prst="hexagon">
            <a:avLst>
              <a:gd name="adj" fmla="val 28349"/>
              <a:gd name="vf" fmla="val 115470"/>
            </a:avLst>
          </a:prstGeom>
          <a:noFill/>
          <a:ln w="12700">
            <a:noFill/>
          </a:ln>
        </p:spPr>
      </p:pic>
      <p:sp>
        <p:nvSpPr>
          <p:cNvPr id="12" name="Text Placeholder 8">
            <a:extLst>
              <a:ext uri="{FF2B5EF4-FFF2-40B4-BE49-F238E27FC236}">
                <a16:creationId xmlns:a16="http://schemas.microsoft.com/office/drawing/2014/main" id="{DCE9C323-8267-A9CA-1B6E-858A2D7699A7}"/>
              </a:ext>
            </a:extLst>
          </p:cNvPr>
          <p:cNvSpPr txBox="1">
            <a:spLocks/>
          </p:cNvSpPr>
          <p:nvPr/>
        </p:nvSpPr>
        <p:spPr>
          <a:xfrm>
            <a:off x="6096000" y="3093990"/>
            <a:ext cx="3034145" cy="1879791"/>
          </a:xfrm>
          <a:prstGeom prst="rect">
            <a:avLst/>
          </a:prstGeom>
        </p:spPr>
        <p:txBody>
          <a:bodyPr vert="horz" lIns="91440" tIns="45720" rIns="91440" bIns="45720" rtlCol="0" anchor="t">
            <a:normAutofit/>
          </a:bodyPr>
          <a:lstStyle>
            <a:defPPr>
              <a:defRPr lang="zh-CN"/>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00"/>
              </a:spcBef>
            </a:pPr>
            <a:r>
              <a:rPr lang="en-US" altLang="zh-CN" sz="2800" b="0" kern="1200">
                <a:latin typeface="+mn-lt"/>
                <a:ea typeface="+mn-ea"/>
                <a:cs typeface="+mn-cs"/>
              </a:rPr>
              <a:t>Justice League</a:t>
            </a:r>
          </a:p>
        </p:txBody>
      </p:sp>
      <p:sp>
        <p:nvSpPr>
          <p:cNvPr id="11" name="Title 6">
            <a:extLst>
              <a:ext uri="{FF2B5EF4-FFF2-40B4-BE49-F238E27FC236}">
                <a16:creationId xmlns:a16="http://schemas.microsoft.com/office/drawing/2014/main" id="{660DE9D2-4DC0-28BD-90C8-52FA312909D6}"/>
              </a:ext>
            </a:extLst>
          </p:cNvPr>
          <p:cNvSpPr txBox="1">
            <a:spLocks/>
          </p:cNvSpPr>
          <p:nvPr/>
        </p:nvSpPr>
        <p:spPr>
          <a:xfrm>
            <a:off x="6096000" y="1703538"/>
            <a:ext cx="5055698" cy="1325563"/>
          </a:xfrm>
          <a:prstGeom prst="rect">
            <a:avLst/>
          </a:prstGeom>
          <a:no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spcAft>
                <a:spcPts val="600"/>
              </a:spcAft>
            </a:pPr>
            <a:r>
              <a:rPr lang="en-US" altLang="zh-CN" sz="6000" b="1" kern="1200">
                <a:latin typeface="+mj-lt"/>
                <a:ea typeface="+mj-ea"/>
                <a:cs typeface="+mj-cs"/>
              </a:rPr>
              <a:t>FactFinder</a:t>
            </a:r>
            <a:endParaRPr lang="en-US" b="1" kern="1200">
              <a:latin typeface="+mj-lt"/>
              <a:ea typeface="+mj-ea"/>
              <a:cs typeface="+mj-cs"/>
            </a:endParaRPr>
          </a:p>
        </p:txBody>
      </p:sp>
      <p:sp>
        <p:nvSpPr>
          <p:cNvPr id="27" name="Text Placeholder 15">
            <a:extLst>
              <a:ext uri="{FF2B5EF4-FFF2-40B4-BE49-F238E27FC236}">
                <a16:creationId xmlns:a16="http://schemas.microsoft.com/office/drawing/2014/main" id="{686BABAE-EA80-286D-8A12-6CFB7F785229}"/>
              </a:ext>
            </a:extLst>
          </p:cNvPr>
          <p:cNvSpPr txBox="1">
            <a:spLocks/>
          </p:cNvSpPr>
          <p:nvPr/>
        </p:nvSpPr>
        <p:spPr>
          <a:xfrm>
            <a:off x="6178189" y="9092481"/>
            <a:ext cx="1913128" cy="1054727"/>
          </a:xfrm>
          <a:prstGeom prst="rect">
            <a:avLst/>
          </a:prstGeom>
        </p:spPr>
        <p:txBody>
          <a:bodyPr vert="horz" lIns="91440" tIns="45720" rIns="91440" bIns="45720" rtlCol="0" anchor="ctr">
            <a:noAutofit/>
          </a:bodyPr>
          <a:lstStyle>
            <a:defPPr>
              <a:defRPr lang="zh-CN"/>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latin typeface="Abadi"/>
              </a:rPr>
              <a:t>Introduction</a:t>
            </a:r>
            <a:endParaRPr lang="en-US"/>
          </a:p>
        </p:txBody>
      </p:sp>
      <p:sp>
        <p:nvSpPr>
          <p:cNvPr id="28" name="Text Placeholder 8">
            <a:extLst>
              <a:ext uri="{FF2B5EF4-FFF2-40B4-BE49-F238E27FC236}">
                <a16:creationId xmlns:a16="http://schemas.microsoft.com/office/drawing/2014/main" id="{9B0E8C66-3498-F946-B4F3-FB9B1F21E64D}"/>
              </a:ext>
            </a:extLst>
          </p:cNvPr>
          <p:cNvSpPr txBox="1">
            <a:spLocks/>
          </p:cNvSpPr>
          <p:nvPr/>
        </p:nvSpPr>
        <p:spPr>
          <a:xfrm>
            <a:off x="8279634" y="9092481"/>
            <a:ext cx="1904890" cy="1054728"/>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2999"/>
              </a:lnSpc>
              <a:spcAft>
                <a:spcPts val="600"/>
              </a:spcAft>
            </a:pPr>
            <a:r>
              <a:rPr lang="en-US">
                <a:latin typeface="Abadi"/>
              </a:rPr>
              <a:t>Problem Statement</a:t>
            </a:r>
            <a:endParaRPr lang="en-US"/>
          </a:p>
        </p:txBody>
      </p:sp>
      <p:sp>
        <p:nvSpPr>
          <p:cNvPr id="29" name="Text Placeholder 17">
            <a:extLst>
              <a:ext uri="{FF2B5EF4-FFF2-40B4-BE49-F238E27FC236}">
                <a16:creationId xmlns:a16="http://schemas.microsoft.com/office/drawing/2014/main" id="{07464619-F707-8156-2C80-6B1169263537}"/>
              </a:ext>
            </a:extLst>
          </p:cNvPr>
          <p:cNvSpPr txBox="1">
            <a:spLocks/>
          </p:cNvSpPr>
          <p:nvPr/>
        </p:nvSpPr>
        <p:spPr>
          <a:xfrm>
            <a:off x="7226111" y="10860965"/>
            <a:ext cx="1914694" cy="10891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2999"/>
              </a:lnSpc>
            </a:pPr>
            <a:r>
              <a:rPr lang="en-US">
                <a:latin typeface="Abadi"/>
              </a:rPr>
              <a:t>Persona</a:t>
            </a:r>
            <a:endParaRPr lang="en-US"/>
          </a:p>
        </p:txBody>
      </p:sp>
      <p:sp>
        <p:nvSpPr>
          <p:cNvPr id="30" name="Text Placeholder 21">
            <a:extLst>
              <a:ext uri="{FF2B5EF4-FFF2-40B4-BE49-F238E27FC236}">
                <a16:creationId xmlns:a16="http://schemas.microsoft.com/office/drawing/2014/main" id="{62816D32-F70C-34C4-9B9A-005CBE2D264A}"/>
              </a:ext>
            </a:extLst>
          </p:cNvPr>
          <p:cNvSpPr txBox="1">
            <a:spLocks/>
          </p:cNvSpPr>
          <p:nvPr/>
        </p:nvSpPr>
        <p:spPr>
          <a:xfrm>
            <a:off x="9313813" y="10843035"/>
            <a:ext cx="1913128" cy="11071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2999"/>
              </a:lnSpc>
            </a:pPr>
            <a:r>
              <a:rPr lang="en-US">
                <a:latin typeface="Abadi"/>
              </a:rPr>
              <a:t>Technologies</a:t>
            </a:r>
            <a:endParaRPr lang="en-US"/>
          </a:p>
        </p:txBody>
      </p:sp>
      <p:sp>
        <p:nvSpPr>
          <p:cNvPr id="31" name="Text Placeholder 23">
            <a:extLst>
              <a:ext uri="{FF2B5EF4-FFF2-40B4-BE49-F238E27FC236}">
                <a16:creationId xmlns:a16="http://schemas.microsoft.com/office/drawing/2014/main" id="{18FB8598-E471-3E34-DE28-6B9B4E419F11}"/>
              </a:ext>
            </a:extLst>
          </p:cNvPr>
          <p:cNvSpPr txBox="1">
            <a:spLocks/>
          </p:cNvSpPr>
          <p:nvPr/>
        </p:nvSpPr>
        <p:spPr>
          <a:xfrm>
            <a:off x="8351607" y="12825188"/>
            <a:ext cx="1913128" cy="10756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2999"/>
              </a:lnSpc>
            </a:pPr>
            <a:r>
              <a:rPr lang="en-US">
                <a:latin typeface="Abadi"/>
              </a:rPr>
              <a:t>Retrospective</a:t>
            </a:r>
            <a:endParaRPr lang="en-US"/>
          </a:p>
        </p:txBody>
      </p:sp>
      <p:sp>
        <p:nvSpPr>
          <p:cNvPr id="32" name="TextBox 31">
            <a:extLst>
              <a:ext uri="{FF2B5EF4-FFF2-40B4-BE49-F238E27FC236}">
                <a16:creationId xmlns:a16="http://schemas.microsoft.com/office/drawing/2014/main" id="{C8889181-2D68-C3BF-0B33-90FBFC05B0C8}"/>
              </a:ext>
            </a:extLst>
          </p:cNvPr>
          <p:cNvSpPr txBox="1"/>
          <p:nvPr/>
        </p:nvSpPr>
        <p:spPr>
          <a:xfrm>
            <a:off x="6627081" y="12872258"/>
            <a:ext cx="2743200"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solidFill>
                  <a:prstClr val="white"/>
                </a:solidFill>
                <a:latin typeface="Posterama"/>
                <a:ea typeface="微软雅黑"/>
                <a:cs typeface="Posterama"/>
              </a:rPr>
              <a:t>Project</a:t>
            </a:r>
            <a:endParaRPr lang="en-US">
              <a:solidFill>
                <a:prstClr val="white"/>
              </a:solidFill>
              <a:latin typeface="Posterama" panose="020B0504020200020000" pitchFamily="34" charset="0"/>
              <a:ea typeface="微软雅黑"/>
              <a:cs typeface="Posterama" panose="020B0504020200020000" pitchFamily="34" charset="0"/>
            </a:endParaRPr>
          </a:p>
          <a:p>
            <a:pPr>
              <a:spcAft>
                <a:spcPts val="600"/>
              </a:spcAft>
            </a:pPr>
            <a:r>
              <a:rPr lang="en-US">
                <a:solidFill>
                  <a:prstClr val="white"/>
                </a:solidFill>
                <a:latin typeface="Posterama"/>
                <a:ea typeface="微软雅黑"/>
                <a:cs typeface="Posterama"/>
              </a:rPr>
              <a:t> Schedule</a:t>
            </a:r>
            <a:endParaRPr lang="en-US">
              <a:solidFill>
                <a:prstClr val="white"/>
              </a:solidFill>
              <a:latin typeface="Posterama" panose="020B0504020200020000" pitchFamily="34" charset="0"/>
              <a:ea typeface="微软雅黑"/>
              <a:cs typeface="Posterama" panose="020B0504020200020000" pitchFamily="34" charset="0"/>
            </a:endParaRPr>
          </a:p>
        </p:txBody>
      </p:sp>
      <p:sp>
        <p:nvSpPr>
          <p:cNvPr id="33" name="TextBox 32">
            <a:extLst>
              <a:ext uri="{FF2B5EF4-FFF2-40B4-BE49-F238E27FC236}">
                <a16:creationId xmlns:a16="http://schemas.microsoft.com/office/drawing/2014/main" id="{760A524F-2E24-20B1-A22A-FE59838F3191}"/>
              </a:ext>
            </a:extLst>
          </p:cNvPr>
          <p:cNvSpPr txBox="1"/>
          <p:nvPr/>
        </p:nvSpPr>
        <p:spPr>
          <a:xfrm>
            <a:off x="5449444" y="11078094"/>
            <a:ext cx="2743200"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solidFill>
                  <a:prstClr val="white"/>
                </a:solidFill>
                <a:latin typeface="Posterama"/>
                <a:ea typeface="微软雅黑"/>
                <a:cs typeface="Posterama"/>
              </a:rPr>
              <a:t>Team </a:t>
            </a:r>
            <a:endParaRPr lang="en-US">
              <a:solidFill>
                <a:prstClr val="white"/>
              </a:solidFill>
              <a:latin typeface="Posterama" panose="020B0504020200020000" pitchFamily="34" charset="0"/>
              <a:ea typeface="微软雅黑"/>
              <a:cs typeface="Posterama" panose="020B0504020200020000" pitchFamily="34" charset="0"/>
            </a:endParaRPr>
          </a:p>
          <a:p>
            <a:pPr>
              <a:spcAft>
                <a:spcPts val="600"/>
              </a:spcAft>
            </a:pPr>
            <a:r>
              <a:rPr lang="en-US">
                <a:solidFill>
                  <a:prstClr val="white"/>
                </a:solidFill>
                <a:latin typeface="Posterama"/>
                <a:ea typeface="微软雅黑"/>
                <a:cs typeface="Posterama"/>
              </a:rPr>
              <a:t>Agreement</a:t>
            </a:r>
            <a:endParaRPr lang="en-US">
              <a:solidFill>
                <a:prstClr val="white"/>
              </a:solidFill>
              <a:latin typeface="Posterama" panose="020B0504020200020000" pitchFamily="34" charset="0"/>
              <a:ea typeface="微软雅黑"/>
              <a:cs typeface="Posterama" panose="020B0504020200020000" pitchFamily="34" charset="0"/>
            </a:endParaRPr>
          </a:p>
        </p:txBody>
      </p:sp>
      <p:sp>
        <p:nvSpPr>
          <p:cNvPr id="34" name="TextBox 33">
            <a:extLst>
              <a:ext uri="{FF2B5EF4-FFF2-40B4-BE49-F238E27FC236}">
                <a16:creationId xmlns:a16="http://schemas.microsoft.com/office/drawing/2014/main" id="{CE4DD4D7-F558-5B53-6CDE-8D28160971C9}"/>
              </a:ext>
            </a:extLst>
          </p:cNvPr>
          <p:cNvSpPr txBox="1"/>
          <p:nvPr/>
        </p:nvSpPr>
        <p:spPr>
          <a:xfrm>
            <a:off x="4302980" y="1305583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solidFill>
                  <a:prstClr val="white"/>
                </a:solidFill>
                <a:latin typeface="Posterama"/>
                <a:ea typeface="微软雅黑"/>
                <a:cs typeface="Posterama"/>
              </a:rPr>
              <a:t>Project </a:t>
            </a:r>
            <a:br>
              <a:rPr lang="en-US">
                <a:solidFill>
                  <a:prstClr val="white"/>
                </a:solidFill>
                <a:latin typeface="Posterama"/>
                <a:ea typeface="微软雅黑"/>
                <a:cs typeface="Posterama"/>
              </a:rPr>
            </a:br>
            <a:r>
              <a:rPr lang="en-US">
                <a:solidFill>
                  <a:prstClr val="white"/>
                </a:solidFill>
                <a:latin typeface="Posterama"/>
                <a:ea typeface="微软雅黑"/>
                <a:cs typeface="Posterama"/>
              </a:rPr>
              <a:t>Description</a:t>
            </a:r>
            <a:endParaRPr lang="en-US">
              <a:solidFill>
                <a:prstClr val="white"/>
              </a:solidFill>
              <a:latin typeface="Posterama" panose="020B0504020200020000" pitchFamily="34" charset="0"/>
              <a:ea typeface="微软雅黑"/>
              <a:cs typeface="Posterama" panose="020B0504020200020000" pitchFamily="34" charset="0"/>
            </a:endParaRPr>
          </a:p>
        </p:txBody>
      </p:sp>
      <p:pic>
        <p:nvPicPr>
          <p:cNvPr id="2" name="Picture 1" descr="A logo for a company&#10;&#10;Description automatically generated">
            <a:extLst>
              <a:ext uri="{FF2B5EF4-FFF2-40B4-BE49-F238E27FC236}">
                <a16:creationId xmlns:a16="http://schemas.microsoft.com/office/drawing/2014/main" id="{22A42228-0267-8C97-D99B-FA7E480A42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18254038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52B2-3209-7300-A2EA-F3B1499CB860}"/>
              </a:ext>
            </a:extLst>
          </p:cNvPr>
          <p:cNvSpPr>
            <a:spLocks noGrp="1"/>
          </p:cNvSpPr>
          <p:nvPr>
            <p:ph type="title"/>
          </p:nvPr>
        </p:nvSpPr>
        <p:spPr/>
        <p:txBody>
          <a:bodyPr/>
          <a:lstStyle/>
          <a:p>
            <a:r>
              <a:rPr lang="en-US"/>
              <a:t>Technologies</a:t>
            </a:r>
            <a:br>
              <a:rPr lang="en-US"/>
            </a:br>
            <a:endParaRPr lang="en-US"/>
          </a:p>
        </p:txBody>
      </p:sp>
      <p:sp>
        <p:nvSpPr>
          <p:cNvPr id="5" name="TextBox 4">
            <a:extLst>
              <a:ext uri="{FF2B5EF4-FFF2-40B4-BE49-F238E27FC236}">
                <a16:creationId xmlns:a16="http://schemas.microsoft.com/office/drawing/2014/main" id="{F37A27D6-74AF-1336-5584-73F3DCB9F2F4}"/>
              </a:ext>
            </a:extLst>
          </p:cNvPr>
          <p:cNvSpPr txBox="1"/>
          <p:nvPr/>
        </p:nvSpPr>
        <p:spPr>
          <a:xfrm>
            <a:off x="711078" y="1380110"/>
            <a:ext cx="9347671"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chemeClr val="bg1"/>
                </a:solidFill>
              </a:rPr>
              <a:t>1.FrontEnd: JavaScript, HTML5</a:t>
            </a:r>
            <a:r>
              <a:rPr lang="en-US" sz="3000">
                <a:solidFill>
                  <a:schemeClr val="bg1"/>
                </a:solidFill>
                <a:ea typeface="+mn-lt"/>
                <a:cs typeface="+mn-lt"/>
              </a:rPr>
              <a:t>, </a:t>
            </a:r>
            <a:r>
              <a:rPr lang="en-US" sz="3000">
                <a:solidFill>
                  <a:schemeClr val="bg1"/>
                </a:solidFill>
              </a:rPr>
              <a:t>CSS.</a:t>
            </a:r>
            <a:endParaRPr lang="en-US">
              <a:solidFill>
                <a:schemeClr val="bg1"/>
              </a:solidFill>
            </a:endParaRPr>
          </a:p>
          <a:p>
            <a:endParaRPr lang="en-US" sz="3000">
              <a:solidFill>
                <a:schemeClr val="bg1"/>
              </a:solidFill>
            </a:endParaRPr>
          </a:p>
          <a:p>
            <a:endParaRPr lang="en-US" sz="3000">
              <a:solidFill>
                <a:schemeClr val="bg1"/>
              </a:solidFill>
            </a:endParaRPr>
          </a:p>
          <a:p>
            <a:endParaRPr lang="en-US" sz="3000">
              <a:solidFill>
                <a:schemeClr val="bg1"/>
              </a:solidFill>
            </a:endParaRPr>
          </a:p>
          <a:p>
            <a:r>
              <a:rPr lang="en-US" sz="3000">
                <a:solidFill>
                  <a:schemeClr val="bg1"/>
                </a:solidFill>
              </a:rPr>
              <a:t>2.Framework: React,</a:t>
            </a:r>
            <a:r>
              <a:rPr lang="en-US" sz="3000">
                <a:solidFill>
                  <a:schemeClr val="bg1"/>
                </a:solidFill>
                <a:ea typeface="+mn-lt"/>
                <a:cs typeface="+mn-lt"/>
              </a:rPr>
              <a:t> Flask.</a:t>
            </a:r>
            <a:endParaRPr lang="en-US">
              <a:solidFill>
                <a:schemeClr val="bg1"/>
              </a:solidFill>
            </a:endParaRPr>
          </a:p>
          <a:p>
            <a:endParaRPr lang="en-US" sz="3000">
              <a:solidFill>
                <a:schemeClr val="bg1"/>
              </a:solidFill>
            </a:endParaRPr>
          </a:p>
          <a:p>
            <a:r>
              <a:rPr lang="en-US" sz="3000">
                <a:solidFill>
                  <a:schemeClr val="bg1"/>
                </a:solidFill>
              </a:rPr>
              <a:t>3.Backend : Python</a:t>
            </a:r>
          </a:p>
          <a:p>
            <a:endParaRPr lang="en-US" sz="3000">
              <a:solidFill>
                <a:schemeClr val="bg1"/>
              </a:solidFill>
            </a:endParaRPr>
          </a:p>
          <a:p>
            <a:r>
              <a:rPr lang="en-US" sz="3000">
                <a:solidFill>
                  <a:schemeClr val="bg1"/>
                </a:solidFill>
              </a:rPr>
              <a:t>4.Database : NoSQL, </a:t>
            </a:r>
            <a:r>
              <a:rPr lang="en-US" sz="3000" err="1">
                <a:solidFill>
                  <a:schemeClr val="bg1"/>
                </a:solidFill>
              </a:rPr>
              <a:t>MangoDB</a:t>
            </a:r>
            <a:r>
              <a:rPr lang="en-US" sz="3000">
                <a:solidFill>
                  <a:schemeClr val="bg1"/>
                </a:solidFill>
              </a:rPr>
              <a:t> </a:t>
            </a:r>
          </a:p>
          <a:p>
            <a:endParaRPr lang="en-US" sz="3000">
              <a:solidFill>
                <a:schemeClr val="bg1"/>
              </a:solidFill>
            </a:endParaRPr>
          </a:p>
        </p:txBody>
      </p:sp>
      <p:pic>
        <p:nvPicPr>
          <p:cNvPr id="15" name="Picture 14" descr="A group of logos with text&#10;&#10;Description automatically generated">
            <a:extLst>
              <a:ext uri="{FF2B5EF4-FFF2-40B4-BE49-F238E27FC236}">
                <a16:creationId xmlns:a16="http://schemas.microsoft.com/office/drawing/2014/main" id="{72335A42-2FEC-4B4A-69C0-5F5034590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6630" y="1000997"/>
            <a:ext cx="1975458" cy="1278680"/>
          </a:xfrm>
          <a:prstGeom prst="rect">
            <a:avLst/>
          </a:prstGeom>
        </p:spPr>
      </p:pic>
      <p:pic>
        <p:nvPicPr>
          <p:cNvPr id="19" name="Picture 18" descr="A black and white drawing of a curved object&#10;&#10;Description automatically generated">
            <a:extLst>
              <a:ext uri="{FF2B5EF4-FFF2-40B4-BE49-F238E27FC236}">
                <a16:creationId xmlns:a16="http://schemas.microsoft.com/office/drawing/2014/main" id="{E26BEE2A-75B4-EFA5-EB75-7709C11F2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1449" y="2956458"/>
            <a:ext cx="750077" cy="991619"/>
          </a:xfrm>
          <a:prstGeom prst="rect">
            <a:avLst/>
          </a:prstGeom>
        </p:spPr>
      </p:pic>
      <p:pic>
        <p:nvPicPr>
          <p:cNvPr id="20" name="Picture 19" descr="A yellow and blue snake&#10;&#10;Description automatically generated">
            <a:extLst>
              <a:ext uri="{FF2B5EF4-FFF2-40B4-BE49-F238E27FC236}">
                <a16:creationId xmlns:a16="http://schemas.microsoft.com/office/drawing/2014/main" id="{60D358A7-BDC4-6746-4D14-995027E335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683" y="3855370"/>
            <a:ext cx="1066802" cy="1037719"/>
          </a:xfrm>
          <a:prstGeom prst="rect">
            <a:avLst/>
          </a:prstGeom>
        </p:spPr>
      </p:pic>
      <p:pic>
        <p:nvPicPr>
          <p:cNvPr id="24" name="Picture 23" descr="A blue and black symbol&#10;&#10;Description automatically generated">
            <a:extLst>
              <a:ext uri="{FF2B5EF4-FFF2-40B4-BE49-F238E27FC236}">
                <a16:creationId xmlns:a16="http://schemas.microsoft.com/office/drawing/2014/main" id="{3DE51CB4-9479-117A-7740-D945752CB9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8492" y="3000301"/>
            <a:ext cx="1032542" cy="898115"/>
          </a:xfrm>
          <a:prstGeom prst="rect">
            <a:avLst/>
          </a:prstGeom>
        </p:spPr>
      </p:pic>
      <p:pic>
        <p:nvPicPr>
          <p:cNvPr id="3" name="Picture 2" descr="A green leaf with a black background&#10;&#10;Description automatically generated">
            <a:extLst>
              <a:ext uri="{FF2B5EF4-FFF2-40B4-BE49-F238E27FC236}">
                <a16:creationId xmlns:a16="http://schemas.microsoft.com/office/drawing/2014/main" id="{C855B6BB-4DA6-5DB9-54E9-A68B888F5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7088" y="4858512"/>
            <a:ext cx="1127760" cy="847344"/>
          </a:xfrm>
          <a:prstGeom prst="rect">
            <a:avLst/>
          </a:prstGeom>
        </p:spPr>
      </p:pic>
      <p:pic>
        <p:nvPicPr>
          <p:cNvPr id="6" name="Picture 5" descr="A logo for a company&#10;&#10;Description automatically generated">
            <a:extLst>
              <a:ext uri="{FF2B5EF4-FFF2-40B4-BE49-F238E27FC236}">
                <a16:creationId xmlns:a16="http://schemas.microsoft.com/office/drawing/2014/main" id="{D0638AAE-0332-0C32-6026-37128DD229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3167221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27D1-B77B-39B6-551E-9390062C72F4}"/>
              </a:ext>
            </a:extLst>
          </p:cNvPr>
          <p:cNvSpPr>
            <a:spLocks noGrp="1"/>
          </p:cNvSpPr>
          <p:nvPr>
            <p:ph type="title"/>
          </p:nvPr>
        </p:nvSpPr>
        <p:spPr/>
        <p:txBody>
          <a:bodyPr/>
          <a:lstStyle/>
          <a:p>
            <a:r>
              <a:rPr lang="en-US"/>
              <a:t>Algorithms</a:t>
            </a:r>
          </a:p>
        </p:txBody>
      </p:sp>
      <p:sp>
        <p:nvSpPr>
          <p:cNvPr id="5" name="TextBox 4">
            <a:extLst>
              <a:ext uri="{FF2B5EF4-FFF2-40B4-BE49-F238E27FC236}">
                <a16:creationId xmlns:a16="http://schemas.microsoft.com/office/drawing/2014/main" id="{BD3E3D6F-A915-1193-6EC7-9469A2D66C10}"/>
              </a:ext>
            </a:extLst>
          </p:cNvPr>
          <p:cNvSpPr txBox="1"/>
          <p:nvPr/>
        </p:nvSpPr>
        <p:spPr>
          <a:xfrm>
            <a:off x="638314" y="1615661"/>
            <a:ext cx="9927865" cy="42165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prstClr val="white"/>
                </a:solidFill>
                <a:latin typeface="Abadi"/>
                <a:ea typeface="微软雅黑"/>
                <a:cs typeface="Segoe UI"/>
              </a:rPr>
              <a:t>Machine Learning Algorithms (scikit-Learn)</a:t>
            </a:r>
            <a:endParaRPr lang="en-US">
              <a:solidFill>
                <a:prstClr val="white"/>
              </a:solidFill>
            </a:endParaRPr>
          </a:p>
          <a:p>
            <a:endParaRPr lang="en-US" sz="2000">
              <a:solidFill>
                <a:prstClr val="white"/>
              </a:solidFill>
              <a:latin typeface="Abadi"/>
              <a:ea typeface="微软雅黑"/>
              <a:cs typeface="Segoe UI"/>
            </a:endParaRPr>
          </a:p>
          <a:p>
            <a:r>
              <a:rPr lang="en-US" sz="2000">
                <a:solidFill>
                  <a:prstClr val="white"/>
                </a:solidFill>
                <a:latin typeface="Abadi"/>
                <a:ea typeface="微软雅黑"/>
                <a:cs typeface="Segoe UI"/>
              </a:rPr>
              <a:t>Logistic Regression : Supervised learning algorithm for classification.</a:t>
            </a:r>
            <a:endParaRPr lang="en-US" sz="2000">
              <a:solidFill>
                <a:prstClr val="white"/>
              </a:solidFill>
            </a:endParaRPr>
          </a:p>
          <a:p>
            <a:endParaRPr lang="en-US" sz="2000">
              <a:solidFill>
                <a:prstClr val="white"/>
              </a:solidFill>
              <a:latin typeface="Abadi"/>
              <a:ea typeface="微软雅黑"/>
              <a:cs typeface="Segoe UI"/>
            </a:endParaRPr>
          </a:p>
          <a:p>
            <a:r>
              <a:rPr lang="en-US" sz="2000">
                <a:solidFill>
                  <a:prstClr val="white"/>
                </a:solidFill>
                <a:latin typeface="Abadi"/>
                <a:ea typeface="微软雅黑"/>
                <a:cs typeface="Segoe UI"/>
              </a:rPr>
              <a:t>K Nearest Neighbour (KNN): Instance based, non-parametric algorithm for classification</a:t>
            </a:r>
          </a:p>
          <a:p>
            <a:endParaRPr lang="en-US" sz="2000">
              <a:solidFill>
                <a:prstClr val="white"/>
              </a:solidFill>
              <a:latin typeface="Abadi"/>
              <a:ea typeface="微软雅黑"/>
              <a:cs typeface="Segoe UI"/>
            </a:endParaRPr>
          </a:p>
          <a:p>
            <a:r>
              <a:rPr lang="en-US" sz="2000">
                <a:solidFill>
                  <a:prstClr val="white"/>
                </a:solidFill>
                <a:latin typeface="Abadi"/>
                <a:ea typeface="微软雅黑"/>
                <a:cs typeface="Segoe UI"/>
              </a:rPr>
              <a:t>Decision Tree: </a:t>
            </a:r>
            <a:r>
              <a:rPr lang="en-US" sz="2000">
                <a:solidFill>
                  <a:prstClr val="white"/>
                </a:solidFill>
                <a:ea typeface="+mn-lt"/>
                <a:cs typeface="+mn-lt"/>
              </a:rPr>
              <a:t>Supervised learning algorithm for classification.</a:t>
            </a:r>
          </a:p>
          <a:p>
            <a:endParaRPr lang="en-US" sz="2000">
              <a:solidFill>
                <a:prstClr val="white"/>
              </a:solidFill>
              <a:latin typeface="Abadi"/>
              <a:ea typeface="微软雅黑"/>
              <a:cs typeface="Segoe UI"/>
            </a:endParaRPr>
          </a:p>
          <a:p>
            <a:r>
              <a:rPr lang="en-US" sz="2000">
                <a:solidFill>
                  <a:prstClr val="white"/>
                </a:solidFill>
                <a:latin typeface="Abadi"/>
                <a:ea typeface="微软雅黑"/>
                <a:cs typeface="Segoe UI"/>
              </a:rPr>
              <a:t>Deep Learning(</a:t>
            </a:r>
            <a:r>
              <a:rPr lang="en-US" sz="2000">
                <a:solidFill>
                  <a:prstClr val="white"/>
                </a:solidFill>
                <a:ea typeface="+mn-lt"/>
                <a:cs typeface="+mn-lt"/>
              </a:rPr>
              <a:t>Tensorflow</a:t>
            </a:r>
            <a:r>
              <a:rPr lang="en-US" sz="2000">
                <a:solidFill>
                  <a:prstClr val="white"/>
                </a:solidFill>
                <a:latin typeface="Abadi"/>
                <a:ea typeface="微软雅黑"/>
                <a:cs typeface="Segoe UI"/>
              </a:rPr>
              <a:t>)</a:t>
            </a:r>
          </a:p>
          <a:p>
            <a:endParaRPr lang="en-US" sz="2000">
              <a:solidFill>
                <a:prstClr val="white"/>
              </a:solidFill>
              <a:latin typeface="Abadi"/>
              <a:ea typeface="微软雅黑"/>
              <a:cs typeface="Segoe UI"/>
            </a:endParaRPr>
          </a:p>
          <a:p>
            <a:r>
              <a:rPr lang="en-US" sz="2000">
                <a:solidFill>
                  <a:prstClr val="white"/>
                </a:solidFill>
                <a:latin typeface="Abadi"/>
                <a:ea typeface="微软雅黑"/>
                <a:cs typeface="Segoe UI"/>
              </a:rPr>
              <a:t>Recurrent Neural Network(RNN): Ideal for Natural Language Processing(NLP) task.</a:t>
            </a:r>
          </a:p>
          <a:p>
            <a:endParaRPr lang="en-US" sz="2400">
              <a:solidFill>
                <a:prstClr val="white"/>
              </a:solidFill>
              <a:latin typeface="Abadi"/>
              <a:ea typeface="微软雅黑"/>
              <a:cs typeface="Segoe UI"/>
            </a:endParaRPr>
          </a:p>
          <a:p>
            <a:endParaRPr lang="en-US" sz="2400">
              <a:solidFill>
                <a:prstClr val="white"/>
              </a:solidFill>
              <a:latin typeface="Abadi"/>
              <a:ea typeface="微软雅黑"/>
              <a:cs typeface="Segoe UI"/>
            </a:endParaRPr>
          </a:p>
        </p:txBody>
      </p:sp>
      <p:pic>
        <p:nvPicPr>
          <p:cNvPr id="4" name="Picture 3" descr="A logo for a company&#10;&#10;Description automatically generated">
            <a:extLst>
              <a:ext uri="{FF2B5EF4-FFF2-40B4-BE49-F238E27FC236}">
                <a16:creationId xmlns:a16="http://schemas.microsoft.com/office/drawing/2014/main" id="{0A6A20CE-AF71-CB8B-29E0-AD81E1CD0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3560949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00A39-B960-5ED4-3DBD-A4942CEE463C}"/>
              </a:ext>
            </a:extLst>
          </p:cNvPr>
          <p:cNvSpPr>
            <a:spLocks noGrp="1"/>
          </p:cNvSpPr>
          <p:nvPr>
            <p:ph type="title"/>
          </p:nvPr>
        </p:nvSpPr>
        <p:spPr/>
        <p:txBody>
          <a:bodyPr/>
          <a:lstStyle/>
          <a:p>
            <a:r>
              <a:rPr lang="en-US"/>
              <a:t>Algorithms(cont..)</a:t>
            </a:r>
          </a:p>
        </p:txBody>
      </p:sp>
      <p:sp>
        <p:nvSpPr>
          <p:cNvPr id="4" name="Footer Placeholder 3">
            <a:extLst>
              <a:ext uri="{FF2B5EF4-FFF2-40B4-BE49-F238E27FC236}">
                <a16:creationId xmlns:a16="http://schemas.microsoft.com/office/drawing/2014/main" id="{30402405-F061-6660-45EE-AE888B6200B9}"/>
              </a:ext>
            </a:extLst>
          </p:cNvPr>
          <p:cNvSpPr>
            <a:spLocks noGrp="1"/>
          </p:cNvSpPr>
          <p:nvPr>
            <p:ph type="ftr" sz="quarter" idx="28"/>
          </p:nvPr>
        </p:nvSpPr>
        <p:spPr/>
        <p:txBody>
          <a:bodyPr/>
          <a:lstStyle/>
          <a:p>
            <a:r>
              <a:rPr lang="en-US" noProof="0"/>
              <a:t>Presentation Title</a:t>
            </a:r>
          </a:p>
        </p:txBody>
      </p:sp>
      <p:pic>
        <p:nvPicPr>
          <p:cNvPr id="5" name="Picture 4" descr="A screenshot of a computer code&#10;&#10;Description automatically generated">
            <a:extLst>
              <a:ext uri="{FF2B5EF4-FFF2-40B4-BE49-F238E27FC236}">
                <a16:creationId xmlns:a16="http://schemas.microsoft.com/office/drawing/2014/main" id="{39A004B8-0F52-98B1-9EF8-75C7496C6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123" y="3108800"/>
            <a:ext cx="9603153" cy="3014323"/>
          </a:xfrm>
          <a:prstGeom prst="rect">
            <a:avLst/>
          </a:prstGeom>
        </p:spPr>
      </p:pic>
      <p:pic>
        <p:nvPicPr>
          <p:cNvPr id="6" name="Picture 5" descr="A close-up of a white background&#10;&#10;Description automatically generated">
            <a:extLst>
              <a:ext uri="{FF2B5EF4-FFF2-40B4-BE49-F238E27FC236}">
                <a16:creationId xmlns:a16="http://schemas.microsoft.com/office/drawing/2014/main" id="{F575F86B-0CDB-3964-E3D2-33E6C2B8A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679" y="1711890"/>
            <a:ext cx="9573846" cy="1498284"/>
          </a:xfrm>
          <a:prstGeom prst="rect">
            <a:avLst/>
          </a:prstGeom>
        </p:spPr>
      </p:pic>
      <p:pic>
        <p:nvPicPr>
          <p:cNvPr id="7" name="Picture 6" descr="A logo for a company&#10;&#10;Description automatically generated">
            <a:extLst>
              <a:ext uri="{FF2B5EF4-FFF2-40B4-BE49-F238E27FC236}">
                <a16:creationId xmlns:a16="http://schemas.microsoft.com/office/drawing/2014/main" id="{A0F91E05-4C92-8F8D-6380-74CE2C1A2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3253752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00A39-B960-5ED4-3DBD-A4942CEE463C}"/>
              </a:ext>
            </a:extLst>
          </p:cNvPr>
          <p:cNvSpPr>
            <a:spLocks noGrp="1"/>
          </p:cNvSpPr>
          <p:nvPr>
            <p:ph type="title"/>
          </p:nvPr>
        </p:nvSpPr>
        <p:spPr/>
        <p:txBody>
          <a:bodyPr/>
          <a:lstStyle/>
          <a:p>
            <a:r>
              <a:rPr lang="en-US"/>
              <a:t>Algorithms(cont..)</a:t>
            </a:r>
          </a:p>
        </p:txBody>
      </p:sp>
      <p:sp>
        <p:nvSpPr>
          <p:cNvPr id="4" name="Footer Placeholder 3">
            <a:extLst>
              <a:ext uri="{FF2B5EF4-FFF2-40B4-BE49-F238E27FC236}">
                <a16:creationId xmlns:a16="http://schemas.microsoft.com/office/drawing/2014/main" id="{30402405-F061-6660-45EE-AE888B6200B9}"/>
              </a:ext>
            </a:extLst>
          </p:cNvPr>
          <p:cNvSpPr>
            <a:spLocks noGrp="1"/>
          </p:cNvSpPr>
          <p:nvPr>
            <p:ph type="ftr" sz="quarter" idx="28"/>
          </p:nvPr>
        </p:nvSpPr>
        <p:spPr/>
        <p:txBody>
          <a:bodyPr/>
          <a:lstStyle/>
          <a:p>
            <a:r>
              <a:rPr lang="en-US" noProof="0"/>
              <a:t>Presentation Title</a:t>
            </a:r>
          </a:p>
        </p:txBody>
      </p:sp>
      <p:pic>
        <p:nvPicPr>
          <p:cNvPr id="3" name="Picture 2" descr="A screenshot of a computer program&#10;&#10;Description automatically generated">
            <a:extLst>
              <a:ext uri="{FF2B5EF4-FFF2-40B4-BE49-F238E27FC236}">
                <a16:creationId xmlns:a16="http://schemas.microsoft.com/office/drawing/2014/main" id="{D17BFDED-B1EC-67F7-4511-145DB8B72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744" y="1533965"/>
            <a:ext cx="7268307" cy="4729543"/>
          </a:xfrm>
          <a:prstGeom prst="rect">
            <a:avLst/>
          </a:prstGeom>
        </p:spPr>
      </p:pic>
      <p:pic>
        <p:nvPicPr>
          <p:cNvPr id="6" name="Picture 5" descr="A logo for a company&#10;&#10;Description automatically generated">
            <a:extLst>
              <a:ext uri="{FF2B5EF4-FFF2-40B4-BE49-F238E27FC236}">
                <a16:creationId xmlns:a16="http://schemas.microsoft.com/office/drawing/2014/main" id="{64309113-C7A1-59AA-44CE-47B3D3810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3897744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00A39-B960-5ED4-3DBD-A4942CEE463C}"/>
              </a:ext>
            </a:extLst>
          </p:cNvPr>
          <p:cNvSpPr>
            <a:spLocks noGrp="1"/>
          </p:cNvSpPr>
          <p:nvPr>
            <p:ph type="title"/>
          </p:nvPr>
        </p:nvSpPr>
        <p:spPr/>
        <p:txBody>
          <a:bodyPr/>
          <a:lstStyle/>
          <a:p>
            <a:r>
              <a:rPr lang="en-US"/>
              <a:t>Algorithms(cont..)</a:t>
            </a:r>
          </a:p>
        </p:txBody>
      </p:sp>
      <p:sp>
        <p:nvSpPr>
          <p:cNvPr id="4" name="Footer Placeholder 3">
            <a:extLst>
              <a:ext uri="{FF2B5EF4-FFF2-40B4-BE49-F238E27FC236}">
                <a16:creationId xmlns:a16="http://schemas.microsoft.com/office/drawing/2014/main" id="{30402405-F061-6660-45EE-AE888B6200B9}"/>
              </a:ext>
            </a:extLst>
          </p:cNvPr>
          <p:cNvSpPr>
            <a:spLocks noGrp="1"/>
          </p:cNvSpPr>
          <p:nvPr>
            <p:ph type="ftr" sz="quarter" idx="28"/>
          </p:nvPr>
        </p:nvSpPr>
        <p:spPr/>
        <p:txBody>
          <a:bodyPr/>
          <a:lstStyle/>
          <a:p>
            <a:r>
              <a:rPr lang="en-US" noProof="0"/>
              <a:t>Presentation Title</a:t>
            </a:r>
          </a:p>
        </p:txBody>
      </p:sp>
      <p:pic>
        <p:nvPicPr>
          <p:cNvPr id="3" name="Picture 2" descr="A screenshot of a computer&#10;&#10;Description automatically generated">
            <a:extLst>
              <a:ext uri="{FF2B5EF4-FFF2-40B4-BE49-F238E27FC236}">
                <a16:creationId xmlns:a16="http://schemas.microsoft.com/office/drawing/2014/main" id="{335D4F1F-A5CC-F361-84D2-52414B37E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7972" y="1463594"/>
            <a:ext cx="5901325" cy="4632569"/>
          </a:xfrm>
          <a:prstGeom prst="rect">
            <a:avLst/>
          </a:prstGeom>
        </p:spPr>
      </p:pic>
      <p:pic>
        <p:nvPicPr>
          <p:cNvPr id="6" name="Picture 5" descr="A logo for a company&#10;&#10;Description automatically generated">
            <a:extLst>
              <a:ext uri="{FF2B5EF4-FFF2-40B4-BE49-F238E27FC236}">
                <a16:creationId xmlns:a16="http://schemas.microsoft.com/office/drawing/2014/main" id="{E200CCD7-D0D1-0254-720F-03E5B1AF4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4026898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FD7AC9-BB8D-4A73-DD91-71DAA63C6E4C}"/>
              </a:ext>
            </a:extLst>
          </p:cNvPr>
          <p:cNvSpPr txBox="1"/>
          <p:nvPr/>
        </p:nvSpPr>
        <p:spPr>
          <a:xfrm>
            <a:off x="1386416" y="582083"/>
            <a:ext cx="89535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prstClr val="white"/>
                </a:solidFill>
                <a:latin typeface="Posterama"/>
                <a:ea typeface="微软雅黑"/>
                <a:cs typeface="Posterama"/>
              </a:rPr>
              <a:t>API</a:t>
            </a:r>
            <a:endParaRPr lang="en-US" sz="4400">
              <a:solidFill>
                <a:prstClr val="white"/>
              </a:solidFill>
              <a:latin typeface="Posterama" panose="020B0504020200020000" pitchFamily="34" charset="0"/>
              <a:ea typeface="微软雅黑"/>
              <a:cs typeface="Posterama" panose="020B0504020200020000" pitchFamily="34" charset="0"/>
            </a:endParaRPr>
          </a:p>
        </p:txBody>
      </p:sp>
      <p:pic>
        <p:nvPicPr>
          <p:cNvPr id="7" name="Picture 6" descr="A screenshot of a computer program&#10;&#10;Description automatically generated">
            <a:extLst>
              <a:ext uri="{FF2B5EF4-FFF2-40B4-BE49-F238E27FC236}">
                <a16:creationId xmlns:a16="http://schemas.microsoft.com/office/drawing/2014/main" id="{B6C80F33-8D2F-3262-503E-D5958A58B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865" y="1420827"/>
            <a:ext cx="9612923" cy="4810477"/>
          </a:xfrm>
          <a:prstGeom prst="rect">
            <a:avLst/>
          </a:prstGeom>
        </p:spPr>
      </p:pic>
      <p:pic>
        <p:nvPicPr>
          <p:cNvPr id="3" name="Picture 2" descr="A logo for a company&#10;&#10;Description automatically generated">
            <a:extLst>
              <a:ext uri="{FF2B5EF4-FFF2-40B4-BE49-F238E27FC236}">
                <a16:creationId xmlns:a16="http://schemas.microsoft.com/office/drawing/2014/main" id="{ED586A2F-C970-D3A4-2E7F-912627A78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2247339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9D50D-CA17-37ED-813A-1D02AE679771}"/>
              </a:ext>
            </a:extLst>
          </p:cNvPr>
          <p:cNvSpPr>
            <a:spLocks noGrp="1"/>
          </p:cNvSpPr>
          <p:nvPr>
            <p:ph type="title"/>
          </p:nvPr>
        </p:nvSpPr>
        <p:spPr>
          <a:xfrm>
            <a:off x="807285" y="398510"/>
            <a:ext cx="10515600" cy="1260576"/>
          </a:xfrm>
        </p:spPr>
        <p:txBody>
          <a:bodyPr/>
          <a:lstStyle/>
          <a:p>
            <a:r>
              <a:rPr lang="en-US"/>
              <a:t>Architecture Diagram</a:t>
            </a:r>
          </a:p>
        </p:txBody>
      </p:sp>
      <p:pic>
        <p:nvPicPr>
          <p:cNvPr id="3" name="Picture 2">
            <a:extLst>
              <a:ext uri="{FF2B5EF4-FFF2-40B4-BE49-F238E27FC236}">
                <a16:creationId xmlns:a16="http://schemas.microsoft.com/office/drawing/2014/main" id="{6550DB05-A30F-C954-E8AE-3ED3BA091356}"/>
              </a:ext>
            </a:extLst>
          </p:cNvPr>
          <p:cNvPicPr>
            <a:picLocks noChangeAspect="1"/>
          </p:cNvPicPr>
          <p:nvPr/>
        </p:nvPicPr>
        <p:blipFill>
          <a:blip r:embed="rId2"/>
          <a:stretch>
            <a:fillRect/>
          </a:stretch>
        </p:blipFill>
        <p:spPr>
          <a:xfrm>
            <a:off x="6091238" y="3424238"/>
            <a:ext cx="9525" cy="9525"/>
          </a:xfrm>
          <a:prstGeom prst="rect">
            <a:avLst/>
          </a:prstGeom>
        </p:spPr>
      </p:pic>
      <p:pic>
        <p:nvPicPr>
          <p:cNvPr id="5" name="Picture 4" descr="A logo for a company&#10;&#10;Description automatically generated">
            <a:extLst>
              <a:ext uri="{FF2B5EF4-FFF2-40B4-BE49-F238E27FC236}">
                <a16:creationId xmlns:a16="http://schemas.microsoft.com/office/drawing/2014/main" id="{637FB180-95D3-2DE6-7FB5-47569A6DB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8" name="Picture 7" descr="A diagram of a data processing process&#10;&#10;Description automatically generated">
            <a:extLst>
              <a:ext uri="{FF2B5EF4-FFF2-40B4-BE49-F238E27FC236}">
                <a16:creationId xmlns:a16="http://schemas.microsoft.com/office/drawing/2014/main" id="{AC992A70-15D1-5C4D-62B9-F004D54050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836" y="1499798"/>
            <a:ext cx="10863557" cy="4059886"/>
          </a:xfrm>
          <a:prstGeom prst="rect">
            <a:avLst/>
          </a:prstGeom>
        </p:spPr>
      </p:pic>
    </p:spTree>
    <p:extLst>
      <p:ext uri="{BB962C8B-B14F-4D97-AF65-F5344CB8AC3E}">
        <p14:creationId xmlns:p14="http://schemas.microsoft.com/office/powerpoint/2010/main" val="62898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A9B75-3E60-6F00-5C98-BB546802C77A}"/>
              </a:ext>
            </a:extLst>
          </p:cNvPr>
          <p:cNvSpPr>
            <a:spLocks noGrp="1"/>
          </p:cNvSpPr>
          <p:nvPr>
            <p:ph type="title"/>
          </p:nvPr>
        </p:nvSpPr>
        <p:spPr/>
        <p:txBody>
          <a:bodyPr/>
          <a:lstStyle/>
          <a:p>
            <a:r>
              <a:rPr lang="en-US"/>
              <a:t>Sequence Diagram</a:t>
            </a:r>
          </a:p>
        </p:txBody>
      </p:sp>
      <p:pic>
        <p:nvPicPr>
          <p:cNvPr id="3" name="Picture 2" descr="A diagram of a data flow&#10;&#10;Description automatically generated">
            <a:extLst>
              <a:ext uri="{FF2B5EF4-FFF2-40B4-BE49-F238E27FC236}">
                <a16:creationId xmlns:a16="http://schemas.microsoft.com/office/drawing/2014/main" id="{7AF727C7-CB1D-D2FD-1DF1-84A4472A1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033" y="1429321"/>
            <a:ext cx="6275070" cy="5181981"/>
          </a:xfrm>
          <a:prstGeom prst="rect">
            <a:avLst/>
          </a:prstGeom>
        </p:spPr>
      </p:pic>
      <p:pic>
        <p:nvPicPr>
          <p:cNvPr id="5" name="Picture 4" descr="A logo for a company&#10;&#10;Description automatically generated">
            <a:extLst>
              <a:ext uri="{FF2B5EF4-FFF2-40B4-BE49-F238E27FC236}">
                <a16:creationId xmlns:a16="http://schemas.microsoft.com/office/drawing/2014/main" id="{9C285BD6-C4BB-473A-4375-68806E8B6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433260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2C152-8955-30C9-C045-F006EA0DD7B2}"/>
              </a:ext>
            </a:extLst>
          </p:cNvPr>
          <p:cNvSpPr>
            <a:spLocks noGrp="1"/>
          </p:cNvSpPr>
          <p:nvPr>
            <p:ph type="title"/>
          </p:nvPr>
        </p:nvSpPr>
        <p:spPr/>
        <p:txBody>
          <a:bodyPr/>
          <a:lstStyle/>
          <a:p>
            <a:r>
              <a:rPr lang="en-US"/>
              <a:t>Entity-Relation Diagram:</a:t>
            </a:r>
          </a:p>
        </p:txBody>
      </p:sp>
      <p:pic>
        <p:nvPicPr>
          <p:cNvPr id="5" name="Picture 4" descr="A diagram of a data flow&#10;&#10;Description automatically generated">
            <a:extLst>
              <a:ext uri="{FF2B5EF4-FFF2-40B4-BE49-F238E27FC236}">
                <a16:creationId xmlns:a16="http://schemas.microsoft.com/office/drawing/2014/main" id="{B79D401F-CEC6-F4E0-5D2A-F05904B58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9893" y="1521939"/>
            <a:ext cx="6819051" cy="4918005"/>
          </a:xfrm>
          <a:prstGeom prst="rect">
            <a:avLst/>
          </a:prstGeom>
        </p:spPr>
      </p:pic>
      <p:pic>
        <p:nvPicPr>
          <p:cNvPr id="4" name="Picture 3" descr="A logo for a company&#10;&#10;Description automatically generated">
            <a:extLst>
              <a:ext uri="{FF2B5EF4-FFF2-40B4-BE49-F238E27FC236}">
                <a16:creationId xmlns:a16="http://schemas.microsoft.com/office/drawing/2014/main" id="{B5609581-9E85-A379-5D42-09DAA570E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2057829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a:t>Product Backlog</a:t>
            </a:r>
            <a:r>
              <a:rPr lang="en-US" b="0">
                <a:solidFill>
                  <a:srgbClr val="000000"/>
                </a:solidFill>
                <a:latin typeface="Times"/>
                <a:cs typeface="Times"/>
              </a:rPr>
              <a:t> </a:t>
            </a:r>
            <a:endParaRPr lang="en-US"/>
          </a:p>
        </p:txBody>
      </p:sp>
      <p:pic>
        <p:nvPicPr>
          <p:cNvPr id="6" name="Chart Placeholder 5">
            <a:extLst>
              <a:ext uri="{FF2B5EF4-FFF2-40B4-BE49-F238E27FC236}">
                <a16:creationId xmlns:a16="http://schemas.microsoft.com/office/drawing/2014/main" id="{BD027AA8-426C-E960-93C3-754060388FC3}"/>
              </a:ext>
            </a:extLst>
          </p:cNvPr>
          <p:cNvPicPr>
            <a:picLocks noGrp="1" noChangeAspect="1"/>
          </p:cNvPicPr>
          <p:nvPr>
            <p:ph type="chart" sz="quarter" idx="27"/>
          </p:nvPr>
        </p:nvPicPr>
        <p:blipFill>
          <a:blip r:embed="rId2">
            <a:extLst>
              <a:ext uri="{28A0092B-C50C-407E-A947-70E740481C1C}">
                <a14:useLocalDpi xmlns:a14="http://schemas.microsoft.com/office/drawing/2010/main" val="0"/>
              </a:ext>
            </a:extLst>
          </a:blip>
          <a:stretch>
            <a:fillRect/>
          </a:stretch>
        </p:blipFill>
        <p:spPr>
          <a:xfrm>
            <a:off x="1359288" y="1415161"/>
            <a:ext cx="10077944" cy="5021707"/>
          </a:xfrm>
          <a:prstGeom prst="rect">
            <a:avLst/>
          </a:prstGeom>
        </p:spPr>
      </p:pic>
      <p:pic>
        <p:nvPicPr>
          <p:cNvPr id="5" name="Picture 4" descr="A logo for a company&#10;&#10;Description automatically generated">
            <a:extLst>
              <a:ext uri="{FF2B5EF4-FFF2-40B4-BE49-F238E27FC236}">
                <a16:creationId xmlns:a16="http://schemas.microsoft.com/office/drawing/2014/main" id="{FB8D2616-42D5-2273-2DDD-F6120FAB6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1802658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B59B8-334B-FC61-6E16-286357ACFFC8}"/>
              </a:ext>
            </a:extLst>
          </p:cNvPr>
          <p:cNvSpPr>
            <a:spLocks noGrp="1"/>
          </p:cNvSpPr>
          <p:nvPr>
            <p:ph type="title"/>
          </p:nvPr>
        </p:nvSpPr>
        <p:spPr>
          <a:xfrm>
            <a:off x="509574" y="396679"/>
            <a:ext cx="5117162" cy="1325563"/>
          </a:xfrm>
        </p:spPr>
        <p:txBody>
          <a:bodyPr vert="horz" lIns="91440" tIns="45720" rIns="91440" bIns="45720" rtlCol="0" anchor="ctr">
            <a:normAutofit/>
          </a:bodyPr>
          <a:lstStyle/>
          <a:p>
            <a:r>
              <a:rPr lang="en-US" b="1" kern="1200">
                <a:latin typeface="+mj-lt"/>
                <a:ea typeface="+mj-ea"/>
                <a:cs typeface="+mj-cs"/>
              </a:rPr>
              <a:t>Agenda</a:t>
            </a:r>
          </a:p>
        </p:txBody>
      </p:sp>
      <p:sp>
        <p:nvSpPr>
          <p:cNvPr id="10" name="TextBox 9">
            <a:extLst>
              <a:ext uri="{FF2B5EF4-FFF2-40B4-BE49-F238E27FC236}">
                <a16:creationId xmlns:a16="http://schemas.microsoft.com/office/drawing/2014/main" id="{191299AC-2DF0-0481-82EB-07B609AE203D}"/>
              </a:ext>
            </a:extLst>
          </p:cNvPr>
          <p:cNvSpPr txBox="1"/>
          <p:nvPr/>
        </p:nvSpPr>
        <p:spPr>
          <a:xfrm>
            <a:off x="509574" y="1722242"/>
            <a:ext cx="4891101" cy="4897438"/>
          </a:xfrm>
          <a:prstGeom prst="rect">
            <a:avLst/>
          </a:prstGeom>
        </p:spPr>
        <p:txBody>
          <a:bodyPr vert="horz" lIns="91440" tIns="45720" rIns="91440" bIns="45720" rtlCol="0" anchor="t">
            <a:normAutofit/>
          </a:bodyPr>
          <a:lstStyle/>
          <a:p>
            <a:pPr marL="342900" marR="0" indent="-342900">
              <a:lnSpc>
                <a:spcPct val="90000"/>
              </a:lnSpc>
              <a:spcBef>
                <a:spcPts val="1000"/>
              </a:spcBef>
              <a:spcAft>
                <a:spcPts val="0"/>
              </a:spcAft>
              <a:buFont typeface="Wingdings" pitchFamily="2" charset="2"/>
              <a:buChar char="Ø"/>
            </a:pPr>
            <a:r>
              <a:rPr lang="en-US" altLang="zh-CN" sz="2000">
                <a:solidFill>
                  <a:schemeClr val="bg1"/>
                </a:solidFill>
              </a:rPr>
              <a:t>Improvements</a:t>
            </a:r>
            <a:r>
              <a:rPr lang="en-US" altLang="zh-CN" sz="2000" b="0" kern="1200">
                <a:solidFill>
                  <a:schemeClr val="bg1"/>
                </a:solidFill>
                <a:effectLst/>
                <a:latin typeface="+mn-lt"/>
                <a:ea typeface="+mn-ea"/>
                <a:cs typeface="+mn-cs"/>
              </a:rPr>
              <a:t> from feedback</a:t>
            </a:r>
          </a:p>
          <a:p>
            <a:pPr marL="342900" marR="0" indent="-342900">
              <a:lnSpc>
                <a:spcPct val="90000"/>
              </a:lnSpc>
              <a:spcBef>
                <a:spcPts val="1000"/>
              </a:spcBef>
              <a:spcAft>
                <a:spcPts val="0"/>
              </a:spcAft>
              <a:buFont typeface="Wingdings" pitchFamily="2" charset="2"/>
              <a:buChar char="Ø"/>
            </a:pPr>
            <a:r>
              <a:rPr lang="en-US" altLang="zh-CN" sz="2000" b="0" kern="1200">
                <a:solidFill>
                  <a:schemeClr val="bg1"/>
                </a:solidFill>
                <a:effectLst/>
                <a:latin typeface="+mn-lt"/>
                <a:ea typeface="+mn-ea"/>
                <a:cs typeface="+mn-cs"/>
              </a:rPr>
              <a:t>Minimum Viable Product</a:t>
            </a:r>
            <a:endParaRPr lang="en-US" altLang="zh-CN" sz="2000" b="0" kern="1200">
              <a:solidFill>
                <a:schemeClr val="bg1"/>
              </a:solidFill>
              <a:effectLst/>
              <a:latin typeface="+mn-lt"/>
            </a:endParaRPr>
          </a:p>
          <a:p>
            <a:pPr marL="342900" marR="0" indent="-342900">
              <a:lnSpc>
                <a:spcPct val="90000"/>
              </a:lnSpc>
              <a:spcBef>
                <a:spcPts val="1000"/>
              </a:spcBef>
              <a:spcAft>
                <a:spcPts val="0"/>
              </a:spcAft>
              <a:buFont typeface="Wingdings" pitchFamily="2" charset="2"/>
              <a:buChar char="Ø"/>
            </a:pPr>
            <a:r>
              <a:rPr lang="en-US" altLang="zh-CN" sz="2000" b="0" kern="1200">
                <a:solidFill>
                  <a:schemeClr val="bg1"/>
                </a:solidFill>
                <a:effectLst/>
                <a:latin typeface="+mn-lt"/>
                <a:ea typeface="+mn-ea"/>
                <a:cs typeface="+mn-cs"/>
              </a:rPr>
              <a:t>﻿﻿Architecture diagrams</a:t>
            </a:r>
            <a:endParaRPr lang="en-US" altLang="zh-CN" sz="2000" b="0" kern="1200">
              <a:solidFill>
                <a:schemeClr val="bg1"/>
              </a:solidFill>
              <a:effectLst/>
              <a:latin typeface="+mn-lt"/>
            </a:endParaRPr>
          </a:p>
          <a:p>
            <a:pPr marL="342900" marR="0" indent="-342900">
              <a:lnSpc>
                <a:spcPct val="90000"/>
              </a:lnSpc>
              <a:spcBef>
                <a:spcPts val="1000"/>
              </a:spcBef>
              <a:spcAft>
                <a:spcPts val="0"/>
              </a:spcAft>
              <a:buFont typeface="Wingdings" pitchFamily="2" charset="2"/>
              <a:buChar char="Ø"/>
            </a:pPr>
            <a:r>
              <a:rPr lang="en-US" altLang="zh-CN" sz="2000" b="0" kern="1200">
                <a:solidFill>
                  <a:schemeClr val="bg1"/>
                </a:solidFill>
                <a:effectLst/>
                <a:latin typeface="+mn-lt"/>
                <a:ea typeface="+mn-ea"/>
                <a:cs typeface="+mn-cs"/>
              </a:rPr>
              <a:t>﻿﻿Sequence diagrams</a:t>
            </a:r>
            <a:endParaRPr lang="en-US" altLang="zh-CN" sz="2000" b="0" kern="1200">
              <a:solidFill>
                <a:schemeClr val="bg1"/>
              </a:solidFill>
              <a:effectLst/>
              <a:latin typeface="+mn-lt"/>
            </a:endParaRPr>
          </a:p>
          <a:p>
            <a:pPr marL="342900" marR="0" indent="-342900">
              <a:lnSpc>
                <a:spcPct val="90000"/>
              </a:lnSpc>
              <a:spcBef>
                <a:spcPts val="1000"/>
              </a:spcBef>
              <a:spcAft>
                <a:spcPts val="0"/>
              </a:spcAft>
              <a:buFont typeface="Wingdings" pitchFamily="2" charset="2"/>
              <a:buChar char="Ø"/>
            </a:pPr>
            <a:r>
              <a:rPr lang="en-US" altLang="zh-CN" sz="2000" b="0" kern="1200">
                <a:solidFill>
                  <a:schemeClr val="bg1"/>
                </a:solidFill>
                <a:effectLst/>
                <a:latin typeface="+mn-lt"/>
                <a:ea typeface="+mn-ea"/>
                <a:cs typeface="+mn-cs"/>
              </a:rPr>
              <a:t>﻿﻿Product Backlog</a:t>
            </a:r>
            <a:endParaRPr lang="en-US" altLang="zh-CN" sz="2000" b="0" kern="1200">
              <a:solidFill>
                <a:schemeClr val="bg1"/>
              </a:solidFill>
              <a:effectLst/>
              <a:latin typeface="+mn-lt"/>
            </a:endParaRPr>
          </a:p>
          <a:p>
            <a:pPr marL="342900" marR="0" indent="-342900">
              <a:lnSpc>
                <a:spcPct val="90000"/>
              </a:lnSpc>
              <a:spcBef>
                <a:spcPts val="1000"/>
              </a:spcBef>
              <a:spcAft>
                <a:spcPts val="0"/>
              </a:spcAft>
              <a:buFont typeface="Wingdings" pitchFamily="2" charset="2"/>
              <a:buChar char="Ø"/>
            </a:pPr>
            <a:r>
              <a:rPr lang="en-US" altLang="zh-CN" sz="2000" b="0" kern="1200">
                <a:solidFill>
                  <a:schemeClr val="bg1"/>
                </a:solidFill>
                <a:effectLst/>
                <a:latin typeface="+mn-lt"/>
                <a:ea typeface="+mn-ea"/>
                <a:cs typeface="+mn-cs"/>
              </a:rPr>
              <a:t>﻿﻿Sprint 2 Backlog</a:t>
            </a:r>
            <a:endParaRPr lang="en-US" altLang="zh-CN" sz="2000" b="0" kern="1200">
              <a:solidFill>
                <a:schemeClr val="bg1"/>
              </a:solidFill>
              <a:effectLst/>
              <a:latin typeface="+mn-lt"/>
            </a:endParaRPr>
          </a:p>
          <a:p>
            <a:pPr marL="342900" marR="0" indent="-342900">
              <a:lnSpc>
                <a:spcPct val="90000"/>
              </a:lnSpc>
              <a:spcBef>
                <a:spcPts val="1000"/>
              </a:spcBef>
              <a:spcAft>
                <a:spcPts val="0"/>
              </a:spcAft>
              <a:buFont typeface="Wingdings" pitchFamily="2" charset="2"/>
              <a:buChar char="Ø"/>
            </a:pPr>
            <a:r>
              <a:rPr lang="en-US" altLang="zh-CN" sz="2000" b="0" kern="1200">
                <a:solidFill>
                  <a:schemeClr val="bg1"/>
                </a:solidFill>
                <a:effectLst/>
                <a:latin typeface="+mn-lt"/>
                <a:ea typeface="+mn-ea"/>
                <a:cs typeface="+mn-cs"/>
              </a:rPr>
              <a:t>﻿﻿Metrics</a:t>
            </a:r>
            <a:endParaRPr lang="en-US" altLang="zh-CN" sz="2000" b="0" kern="1200">
              <a:solidFill>
                <a:schemeClr val="bg1"/>
              </a:solidFill>
              <a:effectLst/>
              <a:latin typeface="+mn-lt"/>
            </a:endParaRPr>
          </a:p>
          <a:p>
            <a:pPr marL="342900" marR="0" indent="-342900">
              <a:lnSpc>
                <a:spcPct val="90000"/>
              </a:lnSpc>
              <a:spcBef>
                <a:spcPts val="1000"/>
              </a:spcBef>
              <a:spcAft>
                <a:spcPts val="0"/>
              </a:spcAft>
              <a:buFont typeface="Wingdings" pitchFamily="2" charset="2"/>
              <a:buChar char="Ø"/>
            </a:pPr>
            <a:r>
              <a:rPr lang="en-US" altLang="zh-CN" sz="2000" b="0" kern="1200">
                <a:solidFill>
                  <a:schemeClr val="bg1"/>
                </a:solidFill>
                <a:effectLst/>
                <a:latin typeface="+mn-lt"/>
                <a:ea typeface="+mn-ea"/>
                <a:cs typeface="+mn-cs"/>
              </a:rPr>
              <a:t>﻿﻿Retrospective</a:t>
            </a:r>
            <a:endParaRPr lang="en-US" altLang="zh-CN" sz="2000" b="0" kern="1200">
              <a:solidFill>
                <a:schemeClr val="bg1"/>
              </a:solidFill>
              <a:effectLst/>
              <a:latin typeface="+mn-lt"/>
            </a:endParaRPr>
          </a:p>
          <a:p>
            <a:pPr marL="342900" marR="0" indent="-342900">
              <a:lnSpc>
                <a:spcPct val="90000"/>
              </a:lnSpc>
              <a:spcBef>
                <a:spcPts val="1000"/>
              </a:spcBef>
              <a:spcAft>
                <a:spcPts val="0"/>
              </a:spcAft>
              <a:buFont typeface="Wingdings" pitchFamily="2" charset="2"/>
              <a:buChar char="Ø"/>
            </a:pPr>
            <a:r>
              <a:rPr lang="en-US" altLang="zh-CN" sz="2000" b="0" kern="1200">
                <a:solidFill>
                  <a:schemeClr val="bg1"/>
                </a:solidFill>
                <a:effectLst/>
                <a:latin typeface="+mn-lt"/>
                <a:ea typeface="+mn-ea"/>
                <a:cs typeface="+mn-cs"/>
              </a:rPr>
              <a:t>﻿﻿Stories planned for sprint 3</a:t>
            </a:r>
            <a:endParaRPr lang="en-US" altLang="zh-CN" sz="2000" b="0" kern="1200">
              <a:solidFill>
                <a:schemeClr val="bg1"/>
              </a:solidFill>
              <a:effectLst/>
              <a:latin typeface="+mn-lt"/>
            </a:endParaRPr>
          </a:p>
          <a:p>
            <a:pPr marL="342900" marR="0" indent="-342900">
              <a:lnSpc>
                <a:spcPct val="90000"/>
              </a:lnSpc>
              <a:spcBef>
                <a:spcPts val="1000"/>
              </a:spcBef>
              <a:spcAft>
                <a:spcPts val="0"/>
              </a:spcAft>
              <a:buFont typeface="Wingdings" pitchFamily="2" charset="2"/>
              <a:buChar char="Ø"/>
            </a:pPr>
            <a:r>
              <a:rPr lang="en-US" altLang="zh-CN" sz="2000" b="0" kern="1200">
                <a:solidFill>
                  <a:schemeClr val="bg1"/>
                </a:solidFill>
                <a:effectLst/>
                <a:latin typeface="+mn-lt"/>
                <a:ea typeface="+mn-ea"/>
                <a:cs typeface="+mn-cs"/>
              </a:rPr>
              <a:t>﻿﻿Project demo for sprint 2</a:t>
            </a:r>
            <a:endParaRPr lang="en-US" altLang="zh-CN" sz="2000" b="0" kern="1200">
              <a:solidFill>
                <a:schemeClr val="bg1"/>
              </a:solidFill>
              <a:effectLst/>
              <a:latin typeface="+mn-lt"/>
            </a:endParaRPr>
          </a:p>
          <a:p>
            <a:pPr marL="342900" marR="0" indent="-342900">
              <a:lnSpc>
                <a:spcPct val="90000"/>
              </a:lnSpc>
              <a:spcBef>
                <a:spcPts val="1000"/>
              </a:spcBef>
              <a:spcAft>
                <a:spcPts val="0"/>
              </a:spcAft>
              <a:buFont typeface="Wingdings" pitchFamily="2" charset="2"/>
              <a:buChar char="Ø"/>
            </a:pPr>
            <a:r>
              <a:rPr lang="en-US" altLang="zh-CN" sz="2000" b="0" kern="1200">
                <a:solidFill>
                  <a:schemeClr val="bg1"/>
                </a:solidFill>
                <a:effectLst/>
                <a:latin typeface="+mn-lt"/>
                <a:ea typeface="+mn-ea"/>
                <a:cs typeface="+mn-cs"/>
              </a:rPr>
              <a:t>﻿﻿Live application demo</a:t>
            </a:r>
            <a:endParaRPr lang="en-US" altLang="zh-CN" sz="2000" b="0" kern="1200">
              <a:solidFill>
                <a:schemeClr val="bg1"/>
              </a:solidFill>
              <a:effectLst/>
              <a:latin typeface="+mn-lt"/>
            </a:endParaRPr>
          </a:p>
          <a:p>
            <a:pPr>
              <a:lnSpc>
                <a:spcPct val="90000"/>
              </a:lnSpc>
              <a:spcBef>
                <a:spcPts val="1000"/>
              </a:spcBef>
            </a:pPr>
            <a:endParaRPr lang="en-US" altLang="zh-CN" sz="2000">
              <a:solidFill>
                <a:schemeClr val="bg1"/>
              </a:solidFill>
            </a:endParaRPr>
          </a:p>
        </p:txBody>
      </p:sp>
      <p:pic>
        <p:nvPicPr>
          <p:cNvPr id="4" name="Picture 3" descr="A logo for a company&#10;&#10;Description automatically generated">
            <a:extLst>
              <a:ext uri="{FF2B5EF4-FFF2-40B4-BE49-F238E27FC236}">
                <a16:creationId xmlns:a16="http://schemas.microsoft.com/office/drawing/2014/main" id="{C8159624-8FD2-F291-FAA5-06BF21FD0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
        <p:nvSpPr>
          <p:cNvPr id="3" name="Hexagon 2">
            <a:extLst>
              <a:ext uri="{FF2B5EF4-FFF2-40B4-BE49-F238E27FC236}">
                <a16:creationId xmlns:a16="http://schemas.microsoft.com/office/drawing/2014/main" id="{40DEFC66-1AF3-5B39-3296-24AA71F5D72F}"/>
              </a:ext>
            </a:extLst>
          </p:cNvPr>
          <p:cNvSpPr/>
          <p:nvPr/>
        </p:nvSpPr>
        <p:spPr>
          <a:xfrm>
            <a:off x="6670568" y="393976"/>
            <a:ext cx="5063613" cy="3994355"/>
          </a:xfrm>
          <a:prstGeom prst="hexagon">
            <a:avLst/>
          </a:prstGeom>
          <a:effectLst>
            <a:outerShdw blurRad="63500" dist="38100" dir="2700000">
              <a:srgbClr val="000000">
                <a:alpha val="40000"/>
              </a:srgbClr>
            </a:outerShdw>
            <a:reflection stA="40000" endPos="54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around a table with a paper with drawings&#10;&#10;Description automatically generated">
            <a:extLst>
              <a:ext uri="{FF2B5EF4-FFF2-40B4-BE49-F238E27FC236}">
                <a16:creationId xmlns:a16="http://schemas.microsoft.com/office/drawing/2014/main" id="{108E25B0-A6F3-8077-EEEA-B45E33E28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066" y="2135723"/>
            <a:ext cx="8222226" cy="4294906"/>
          </a:xfrm>
          <a:prstGeom prst="rect">
            <a:avLst/>
          </a:prstGeom>
        </p:spPr>
      </p:pic>
    </p:spTree>
    <p:extLst>
      <p:ext uri="{BB962C8B-B14F-4D97-AF65-F5344CB8AC3E}">
        <p14:creationId xmlns:p14="http://schemas.microsoft.com/office/powerpoint/2010/main" val="1577030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a:t>Product Backlog</a:t>
            </a:r>
          </a:p>
        </p:txBody>
      </p:sp>
      <p:pic>
        <p:nvPicPr>
          <p:cNvPr id="7" name="Chart Placeholder 6">
            <a:extLst>
              <a:ext uri="{FF2B5EF4-FFF2-40B4-BE49-F238E27FC236}">
                <a16:creationId xmlns:a16="http://schemas.microsoft.com/office/drawing/2014/main" id="{D108920E-F362-8FCB-3F43-4DA7BA7F8599}"/>
              </a:ext>
            </a:extLst>
          </p:cNvPr>
          <p:cNvPicPr>
            <a:picLocks noGrp="1" noChangeAspect="1"/>
          </p:cNvPicPr>
          <p:nvPr>
            <p:ph type="chart" sz="quarter" idx="27"/>
          </p:nvPr>
        </p:nvPicPr>
        <p:blipFill>
          <a:blip r:embed="rId2">
            <a:extLst>
              <a:ext uri="{28A0092B-C50C-407E-A947-70E740481C1C}">
                <a14:useLocalDpi xmlns:a14="http://schemas.microsoft.com/office/drawing/2010/main" val="0"/>
              </a:ext>
            </a:extLst>
          </a:blip>
          <a:stretch>
            <a:fillRect/>
          </a:stretch>
        </p:blipFill>
        <p:spPr>
          <a:xfrm>
            <a:off x="587375" y="1632973"/>
            <a:ext cx="11371834" cy="4317858"/>
          </a:xfrm>
          <a:prstGeom prst="rect">
            <a:avLst/>
          </a:prstGeom>
        </p:spPr>
      </p:pic>
      <p:pic>
        <p:nvPicPr>
          <p:cNvPr id="5" name="Picture 4" descr="A logo for a company&#10;&#10;Description automatically generated">
            <a:extLst>
              <a:ext uri="{FF2B5EF4-FFF2-40B4-BE49-F238E27FC236}">
                <a16:creationId xmlns:a16="http://schemas.microsoft.com/office/drawing/2014/main" id="{41186641-F47B-7FC2-B3CD-3AFF6DBAF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3803005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39546-9A06-E640-32E9-75EF87F06497}"/>
              </a:ext>
            </a:extLst>
          </p:cNvPr>
          <p:cNvSpPr>
            <a:spLocks noGrp="1"/>
          </p:cNvSpPr>
          <p:nvPr>
            <p:ph type="ctrTitle"/>
          </p:nvPr>
        </p:nvSpPr>
        <p:spPr>
          <a:xfrm>
            <a:off x="1524000" y="685800"/>
            <a:ext cx="9144000" cy="2461161"/>
          </a:xfrm>
        </p:spPr>
        <p:txBody>
          <a:bodyPr/>
          <a:lstStyle/>
          <a:p>
            <a:pPr algn="l"/>
            <a:br>
              <a:rPr lang="en-US">
                <a:solidFill>
                  <a:schemeClr val="bg1"/>
                </a:solidFill>
              </a:rPr>
            </a:br>
            <a:br>
              <a:rPr lang="en-US">
                <a:solidFill>
                  <a:schemeClr val="bg1"/>
                </a:solidFill>
              </a:rPr>
            </a:br>
            <a:br>
              <a:rPr lang="en-US">
                <a:solidFill>
                  <a:schemeClr val="bg1"/>
                </a:solidFill>
              </a:rPr>
            </a:br>
            <a:br>
              <a:rPr lang="en-US">
                <a:solidFill>
                  <a:schemeClr val="bg1"/>
                </a:solidFill>
              </a:rPr>
            </a:br>
            <a:r>
              <a:rPr lang="en-US">
                <a:solidFill>
                  <a:schemeClr val="bg1"/>
                </a:solidFill>
              </a:rPr>
              <a:t>Sprint 2 backlog</a:t>
            </a:r>
          </a:p>
        </p:txBody>
      </p:sp>
      <p:sp>
        <p:nvSpPr>
          <p:cNvPr id="3" name="Subtitle 2">
            <a:extLst>
              <a:ext uri="{FF2B5EF4-FFF2-40B4-BE49-F238E27FC236}">
                <a16:creationId xmlns:a16="http://schemas.microsoft.com/office/drawing/2014/main" id="{3272A099-5638-54A9-FA29-BC22898888CE}"/>
              </a:ext>
            </a:extLst>
          </p:cNvPr>
          <p:cNvSpPr>
            <a:spLocks noGrp="1"/>
          </p:cNvSpPr>
          <p:nvPr>
            <p:ph type="subTitle" idx="1"/>
          </p:nvPr>
        </p:nvSpPr>
        <p:spPr>
          <a:xfrm>
            <a:off x="1524000" y="3429000"/>
            <a:ext cx="9144000" cy="1965960"/>
          </a:xfrm>
        </p:spPr>
        <p:txBody>
          <a:bodyPr/>
          <a:lstStyle/>
          <a:p>
            <a:pPr algn="l"/>
            <a:r>
              <a:rPr lang="en-US">
                <a:solidFill>
                  <a:schemeClr val="bg1"/>
                </a:solidFill>
              </a:rPr>
              <a:t>Stories and Acceptance Criteria</a:t>
            </a:r>
          </a:p>
          <a:p>
            <a:pPr algn="l"/>
            <a:r>
              <a:rPr lang="en-US">
                <a:solidFill>
                  <a:schemeClr val="bg1"/>
                </a:solidFill>
              </a:rPr>
              <a:t>Test cases</a:t>
            </a:r>
          </a:p>
          <a:p>
            <a:pPr algn="l"/>
            <a:r>
              <a:rPr lang="en-US">
                <a:solidFill>
                  <a:schemeClr val="bg1"/>
                </a:solidFill>
              </a:rPr>
              <a:t>Stories Completed</a:t>
            </a:r>
          </a:p>
          <a:p>
            <a:pPr algn="l"/>
            <a:r>
              <a:rPr lang="en-US">
                <a:solidFill>
                  <a:schemeClr val="bg1"/>
                </a:solidFill>
              </a:rPr>
              <a:t>Stories Not completed</a:t>
            </a:r>
            <a:br>
              <a:rPr lang="en-US">
                <a:solidFill>
                  <a:schemeClr val="bg1"/>
                </a:solidFill>
              </a:rPr>
            </a:br>
            <a:endParaRPr lang="en-US">
              <a:solidFill>
                <a:schemeClr val="bg1"/>
              </a:solidFill>
            </a:endParaRPr>
          </a:p>
        </p:txBody>
      </p:sp>
      <p:pic>
        <p:nvPicPr>
          <p:cNvPr id="5" name="Picture 4" descr="A logo for a company&#10;&#10;Description automatically generated">
            <a:extLst>
              <a:ext uri="{FF2B5EF4-FFF2-40B4-BE49-F238E27FC236}">
                <a16:creationId xmlns:a16="http://schemas.microsoft.com/office/drawing/2014/main" id="{96D0EEF8-4CF5-67CB-0C7F-83F9F1ECE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4269749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1A0E-DB73-2ED0-14EE-B57EC71C7206}"/>
              </a:ext>
            </a:extLst>
          </p:cNvPr>
          <p:cNvSpPr>
            <a:spLocks noGrp="1"/>
          </p:cNvSpPr>
          <p:nvPr>
            <p:ph type="title"/>
          </p:nvPr>
        </p:nvSpPr>
        <p:spPr>
          <a:xfrm>
            <a:off x="230642" y="0"/>
            <a:ext cx="10515600" cy="1200100"/>
          </a:xfrm>
        </p:spPr>
        <p:txBody>
          <a:bodyPr/>
          <a:lstStyle/>
          <a:p>
            <a:r>
              <a:rPr lang="en-US" b="0" i="0">
                <a:effectLst/>
                <a:latin typeface="docs-Calibri"/>
              </a:rPr>
              <a:t>Stories and Acceptance criteria for Sprint 2</a:t>
            </a:r>
            <a:endParaRPr lang="en-US"/>
          </a:p>
        </p:txBody>
      </p:sp>
      <p:pic>
        <p:nvPicPr>
          <p:cNvPr id="6" name="Chart Placeholder 5">
            <a:extLst>
              <a:ext uri="{FF2B5EF4-FFF2-40B4-BE49-F238E27FC236}">
                <a16:creationId xmlns:a16="http://schemas.microsoft.com/office/drawing/2014/main" id="{EEC7E48D-348E-6160-8AB0-19FBA9B8466A}"/>
              </a:ext>
            </a:extLst>
          </p:cNvPr>
          <p:cNvPicPr>
            <a:picLocks noGrp="1" noChangeAspect="1"/>
          </p:cNvPicPr>
          <p:nvPr>
            <p:ph type="chart" sz="quarter" idx="27"/>
          </p:nvPr>
        </p:nvPicPr>
        <p:blipFill>
          <a:blip r:embed="rId2">
            <a:extLst>
              <a:ext uri="{28A0092B-C50C-407E-A947-70E740481C1C}">
                <a14:useLocalDpi xmlns:a14="http://schemas.microsoft.com/office/drawing/2010/main" val="0"/>
              </a:ext>
            </a:extLst>
          </a:blip>
          <a:stretch>
            <a:fillRect/>
          </a:stretch>
        </p:blipFill>
        <p:spPr>
          <a:xfrm>
            <a:off x="671513" y="1071513"/>
            <a:ext cx="9394124" cy="5500738"/>
          </a:xfrm>
          <a:prstGeom prst="rect">
            <a:avLst/>
          </a:prstGeom>
        </p:spPr>
      </p:pic>
      <p:pic>
        <p:nvPicPr>
          <p:cNvPr id="4" name="Picture 3" descr="A logo for a company&#10;&#10;Description automatically generated">
            <a:extLst>
              <a:ext uri="{FF2B5EF4-FFF2-40B4-BE49-F238E27FC236}">
                <a16:creationId xmlns:a16="http://schemas.microsoft.com/office/drawing/2014/main" id="{31C98B0A-5ECA-688D-B405-32521124C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846616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1A0E-DB73-2ED0-14EE-B57EC71C7206}"/>
              </a:ext>
            </a:extLst>
          </p:cNvPr>
          <p:cNvSpPr>
            <a:spLocks noGrp="1"/>
          </p:cNvSpPr>
          <p:nvPr>
            <p:ph type="title"/>
          </p:nvPr>
        </p:nvSpPr>
        <p:spPr>
          <a:xfrm>
            <a:off x="587829" y="422410"/>
            <a:ext cx="10515600" cy="1200100"/>
          </a:xfrm>
        </p:spPr>
        <p:txBody>
          <a:bodyPr/>
          <a:lstStyle/>
          <a:p>
            <a:r>
              <a:rPr lang="en-US" b="0" i="0">
                <a:effectLst/>
                <a:latin typeface="docs-Calibri"/>
              </a:rPr>
              <a:t>Stories and Acceptance criteria for this Sprint </a:t>
            </a:r>
            <a:endParaRPr lang="en-US"/>
          </a:p>
        </p:txBody>
      </p:sp>
      <p:pic>
        <p:nvPicPr>
          <p:cNvPr id="5" name="Chart Placeholder 4">
            <a:extLst>
              <a:ext uri="{FF2B5EF4-FFF2-40B4-BE49-F238E27FC236}">
                <a16:creationId xmlns:a16="http://schemas.microsoft.com/office/drawing/2014/main" id="{C2BB15E5-C568-BFD7-0C94-FF6BF9439EEE}"/>
              </a:ext>
            </a:extLst>
          </p:cNvPr>
          <p:cNvPicPr>
            <a:picLocks noGrp="1" noChangeAspect="1"/>
          </p:cNvPicPr>
          <p:nvPr>
            <p:ph type="chart" sz="quarter" idx="27"/>
          </p:nvPr>
        </p:nvPicPr>
        <p:blipFill>
          <a:blip r:embed="rId2">
            <a:extLst>
              <a:ext uri="{28A0092B-C50C-407E-A947-70E740481C1C}">
                <a14:useLocalDpi xmlns:a14="http://schemas.microsoft.com/office/drawing/2010/main" val="0"/>
              </a:ext>
            </a:extLst>
          </a:blip>
          <a:stretch>
            <a:fillRect/>
          </a:stretch>
        </p:blipFill>
        <p:spPr>
          <a:xfrm>
            <a:off x="222069" y="1989291"/>
            <a:ext cx="11670538" cy="3086681"/>
          </a:xfrm>
          <a:prstGeom prst="rect">
            <a:avLst/>
          </a:prstGeom>
        </p:spPr>
      </p:pic>
      <p:pic>
        <p:nvPicPr>
          <p:cNvPr id="4" name="Picture 3" descr="A logo for a company&#10;&#10;Description automatically generated">
            <a:extLst>
              <a:ext uri="{FF2B5EF4-FFF2-40B4-BE49-F238E27FC236}">
                <a16:creationId xmlns:a16="http://schemas.microsoft.com/office/drawing/2014/main" id="{D733FE02-3E29-C2E8-33FB-05C937E31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3278366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1510-3969-1870-D781-194398C570D0}"/>
              </a:ext>
            </a:extLst>
          </p:cNvPr>
          <p:cNvSpPr>
            <a:spLocks noGrp="1"/>
          </p:cNvSpPr>
          <p:nvPr>
            <p:ph type="title"/>
          </p:nvPr>
        </p:nvSpPr>
        <p:spPr>
          <a:xfrm>
            <a:off x="581709" y="331394"/>
            <a:ext cx="10889796" cy="1418998"/>
          </a:xfrm>
        </p:spPr>
        <p:txBody>
          <a:bodyPr/>
          <a:lstStyle/>
          <a:p>
            <a:r>
              <a:rPr lang="en-US"/>
              <a:t>Test Cases</a:t>
            </a:r>
            <a:r>
              <a:rPr lang="en-US" b="0">
                <a:solidFill>
                  <a:srgbClr val="000000"/>
                </a:solidFill>
                <a:latin typeface="Times"/>
                <a:cs typeface="Times"/>
              </a:rPr>
              <a:t> </a:t>
            </a:r>
            <a:endParaRPr lang="en-US"/>
          </a:p>
        </p:txBody>
      </p:sp>
      <p:sp>
        <p:nvSpPr>
          <p:cNvPr id="4" name="Footer Placeholder 3">
            <a:extLst>
              <a:ext uri="{FF2B5EF4-FFF2-40B4-BE49-F238E27FC236}">
                <a16:creationId xmlns:a16="http://schemas.microsoft.com/office/drawing/2014/main" id="{B4F7BBD0-16E5-C6B1-620C-21E5632EAFC7}"/>
              </a:ext>
            </a:extLst>
          </p:cNvPr>
          <p:cNvSpPr>
            <a:spLocks noGrp="1"/>
          </p:cNvSpPr>
          <p:nvPr>
            <p:ph type="ftr" sz="quarter" idx="28"/>
          </p:nvPr>
        </p:nvSpPr>
        <p:spPr/>
        <p:txBody>
          <a:bodyPr/>
          <a:lstStyle/>
          <a:p>
            <a:r>
              <a:rPr lang="en-US" noProof="0"/>
              <a:t>Presentation Title</a:t>
            </a:r>
          </a:p>
        </p:txBody>
      </p:sp>
      <p:pic>
        <p:nvPicPr>
          <p:cNvPr id="9" name="Picture 8">
            <a:extLst>
              <a:ext uri="{FF2B5EF4-FFF2-40B4-BE49-F238E27FC236}">
                <a16:creationId xmlns:a16="http://schemas.microsoft.com/office/drawing/2014/main" id="{BED617A6-AA86-3E55-53D3-260DD9820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83" y="1041403"/>
            <a:ext cx="11759644" cy="5443553"/>
          </a:xfrm>
          <a:prstGeom prst="rect">
            <a:avLst/>
          </a:prstGeom>
        </p:spPr>
      </p:pic>
      <p:pic>
        <p:nvPicPr>
          <p:cNvPr id="6" name="Picture 5" descr="A logo for a company&#10;&#10;Description automatically generated">
            <a:extLst>
              <a:ext uri="{FF2B5EF4-FFF2-40B4-BE49-F238E27FC236}">
                <a16:creationId xmlns:a16="http://schemas.microsoft.com/office/drawing/2014/main" id="{89B05306-41FF-778D-4B2A-B625B5BD4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1483741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1510-3969-1870-D781-194398C570D0}"/>
              </a:ext>
            </a:extLst>
          </p:cNvPr>
          <p:cNvSpPr>
            <a:spLocks noGrp="1"/>
          </p:cNvSpPr>
          <p:nvPr>
            <p:ph type="title"/>
          </p:nvPr>
        </p:nvSpPr>
        <p:spPr/>
        <p:txBody>
          <a:bodyPr/>
          <a:lstStyle/>
          <a:p>
            <a:r>
              <a:rPr lang="en-US"/>
              <a:t>Test Cases</a:t>
            </a:r>
          </a:p>
        </p:txBody>
      </p:sp>
      <p:pic>
        <p:nvPicPr>
          <p:cNvPr id="5" name="Picture 4">
            <a:extLst>
              <a:ext uri="{FF2B5EF4-FFF2-40B4-BE49-F238E27FC236}">
                <a16:creationId xmlns:a16="http://schemas.microsoft.com/office/drawing/2014/main" id="{6B259BF8-9DB7-23FB-DE68-26C1FE118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131" y="1432369"/>
            <a:ext cx="11662333" cy="4642317"/>
          </a:xfrm>
          <a:prstGeom prst="rect">
            <a:avLst/>
          </a:prstGeom>
        </p:spPr>
      </p:pic>
      <p:pic>
        <p:nvPicPr>
          <p:cNvPr id="7" name="Picture 6" descr="A logo for a company&#10;&#10;Description automatically generated">
            <a:extLst>
              <a:ext uri="{FF2B5EF4-FFF2-40B4-BE49-F238E27FC236}">
                <a16:creationId xmlns:a16="http://schemas.microsoft.com/office/drawing/2014/main" id="{6A03BE4A-0797-1C97-4116-B719A4CFD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4230716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C3C76-9B80-873B-6C82-C700D5C48E2D}"/>
              </a:ext>
            </a:extLst>
          </p:cNvPr>
          <p:cNvSpPr>
            <a:spLocks noGrp="1"/>
          </p:cNvSpPr>
          <p:nvPr>
            <p:ph type="title"/>
          </p:nvPr>
        </p:nvSpPr>
        <p:spPr/>
        <p:txBody>
          <a:bodyPr/>
          <a:lstStyle/>
          <a:p>
            <a:r>
              <a:rPr lang="en-US"/>
              <a:t>Stories completed</a:t>
            </a:r>
          </a:p>
        </p:txBody>
      </p:sp>
      <p:pic>
        <p:nvPicPr>
          <p:cNvPr id="5" name="Picture 4">
            <a:extLst>
              <a:ext uri="{FF2B5EF4-FFF2-40B4-BE49-F238E27FC236}">
                <a16:creationId xmlns:a16="http://schemas.microsoft.com/office/drawing/2014/main" id="{C9616DBE-9C62-B839-5C46-8A6774D4F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232" y="1451355"/>
            <a:ext cx="6736284" cy="4480699"/>
          </a:xfrm>
          <a:prstGeom prst="rect">
            <a:avLst/>
          </a:prstGeom>
        </p:spPr>
      </p:pic>
      <p:pic>
        <p:nvPicPr>
          <p:cNvPr id="7" name="Picture 6" descr="A logo for a company&#10;&#10;Description automatically generated">
            <a:extLst>
              <a:ext uri="{FF2B5EF4-FFF2-40B4-BE49-F238E27FC236}">
                <a16:creationId xmlns:a16="http://schemas.microsoft.com/office/drawing/2014/main" id="{DE4771E7-A5E1-0389-E1BF-637E14567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4136963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C3C76-9B80-873B-6C82-C700D5C48E2D}"/>
              </a:ext>
            </a:extLst>
          </p:cNvPr>
          <p:cNvSpPr>
            <a:spLocks noGrp="1"/>
          </p:cNvSpPr>
          <p:nvPr>
            <p:ph type="title"/>
          </p:nvPr>
        </p:nvSpPr>
        <p:spPr/>
        <p:txBody>
          <a:bodyPr/>
          <a:lstStyle/>
          <a:p>
            <a:r>
              <a:rPr lang="en-US"/>
              <a:t>Stories not completed</a:t>
            </a:r>
          </a:p>
        </p:txBody>
      </p:sp>
      <p:pic>
        <p:nvPicPr>
          <p:cNvPr id="6" name="Table Placeholder 5">
            <a:extLst>
              <a:ext uri="{FF2B5EF4-FFF2-40B4-BE49-F238E27FC236}">
                <a16:creationId xmlns:a16="http://schemas.microsoft.com/office/drawing/2014/main" id="{6C718324-319F-AEC4-BDA7-0F4665059F57}"/>
              </a:ext>
            </a:extLst>
          </p:cNvPr>
          <p:cNvPicPr>
            <a:picLocks noGrp="1" noChangeAspect="1"/>
          </p:cNvPicPr>
          <p:nvPr>
            <p:ph type="tbl" sz="quarter" idx="27"/>
          </p:nvPr>
        </p:nvPicPr>
        <p:blipFill rotWithShape="1">
          <a:blip r:embed="rId2">
            <a:extLst>
              <a:ext uri="{28A0092B-C50C-407E-A947-70E740481C1C}">
                <a14:useLocalDpi xmlns:a14="http://schemas.microsoft.com/office/drawing/2010/main" val="0"/>
              </a:ext>
            </a:extLst>
          </a:blip>
          <a:srcRect b="-1633"/>
          <a:stretch/>
        </p:blipFill>
        <p:spPr>
          <a:xfrm>
            <a:off x="581255" y="1857375"/>
            <a:ext cx="10890250" cy="2751241"/>
          </a:xfrm>
          <a:prstGeom prst="rect">
            <a:avLst/>
          </a:prstGeom>
        </p:spPr>
      </p:pic>
      <p:pic>
        <p:nvPicPr>
          <p:cNvPr id="5" name="Picture 4" descr="A logo for a company&#10;&#10;Description automatically generated">
            <a:extLst>
              <a:ext uri="{FF2B5EF4-FFF2-40B4-BE49-F238E27FC236}">
                <a16:creationId xmlns:a16="http://schemas.microsoft.com/office/drawing/2014/main" id="{6F820AAB-82B2-E30F-43B8-A18FDEA6D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3657242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75C0-DE37-A88B-0ADE-9504C597F236}"/>
              </a:ext>
            </a:extLst>
          </p:cNvPr>
          <p:cNvSpPr>
            <a:spLocks noGrp="1"/>
          </p:cNvSpPr>
          <p:nvPr>
            <p:ph type="title"/>
          </p:nvPr>
        </p:nvSpPr>
        <p:spPr>
          <a:xfrm>
            <a:off x="509574" y="2096892"/>
            <a:ext cx="5117162" cy="1325563"/>
          </a:xfrm>
        </p:spPr>
        <p:txBody>
          <a:bodyPr anchor="ctr">
            <a:normAutofit/>
          </a:bodyPr>
          <a:lstStyle/>
          <a:p>
            <a:r>
              <a:rPr lang="en-US" sz="6000"/>
              <a:t>Metrics</a:t>
            </a:r>
          </a:p>
        </p:txBody>
      </p:sp>
      <p:pic>
        <p:nvPicPr>
          <p:cNvPr id="6" name="Picture 5" descr="High angle view of rulers against a white background">
            <a:extLst>
              <a:ext uri="{FF2B5EF4-FFF2-40B4-BE49-F238E27FC236}">
                <a16:creationId xmlns:a16="http://schemas.microsoft.com/office/drawing/2014/main" id="{49D7674C-1640-CBC0-5BAE-BB8CC00C9BAE}"/>
              </a:ext>
            </a:extLst>
          </p:cNvPr>
          <p:cNvPicPr>
            <a:picLocks noChangeAspect="1"/>
          </p:cNvPicPr>
          <p:nvPr/>
        </p:nvPicPr>
        <p:blipFill rotWithShape="1">
          <a:blip r:embed="rId2">
            <a:extLst>
              <a:ext uri="{28A0092B-C50C-407E-A947-70E740481C1C}">
                <a14:useLocalDpi xmlns:a14="http://schemas.microsoft.com/office/drawing/2010/main" val="0"/>
              </a:ext>
            </a:extLst>
          </a:blip>
          <a:srcRect b="-10"/>
          <a:stretch/>
        </p:blipFill>
        <p:spPr>
          <a:xfrm>
            <a:off x="5745001" y="10"/>
            <a:ext cx="6446999" cy="685799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pic>
      <p:pic>
        <p:nvPicPr>
          <p:cNvPr id="4" name="Picture 3" descr="A logo for a company&#10;&#10;Description automatically generated">
            <a:extLst>
              <a:ext uri="{FF2B5EF4-FFF2-40B4-BE49-F238E27FC236}">
                <a16:creationId xmlns:a16="http://schemas.microsoft.com/office/drawing/2014/main" id="{B9B3F6B5-7428-B2F1-35DC-B345A080E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2752355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8BC63-5732-81EA-5428-129928D63985}"/>
              </a:ext>
            </a:extLst>
          </p:cNvPr>
          <p:cNvSpPr>
            <a:spLocks noGrp="1"/>
          </p:cNvSpPr>
          <p:nvPr>
            <p:ph type="title"/>
          </p:nvPr>
        </p:nvSpPr>
        <p:spPr/>
        <p:txBody>
          <a:bodyPr/>
          <a:lstStyle/>
          <a:p>
            <a:r>
              <a:rPr lang="en-US"/>
              <a:t>Burndown Chart</a:t>
            </a:r>
          </a:p>
        </p:txBody>
      </p:sp>
      <p:pic>
        <p:nvPicPr>
          <p:cNvPr id="5" name="Picture 4" descr="A graph with blue and orange lines&#10;&#10;Description automatically generated">
            <a:extLst>
              <a:ext uri="{FF2B5EF4-FFF2-40B4-BE49-F238E27FC236}">
                <a16:creationId xmlns:a16="http://schemas.microsoft.com/office/drawing/2014/main" id="{C8DD97B9-56C9-62A1-1207-0CE62329E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015" y="1545136"/>
            <a:ext cx="9523467" cy="4805788"/>
          </a:xfrm>
          <a:prstGeom prst="rect">
            <a:avLst/>
          </a:prstGeom>
        </p:spPr>
      </p:pic>
      <p:pic>
        <p:nvPicPr>
          <p:cNvPr id="4" name="Picture 3" descr="A logo for a company&#10;&#10;Description automatically generated">
            <a:extLst>
              <a:ext uri="{FF2B5EF4-FFF2-40B4-BE49-F238E27FC236}">
                <a16:creationId xmlns:a16="http://schemas.microsoft.com/office/drawing/2014/main" id="{FAB20DFF-7CD8-F707-49C5-F2D7D51D1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1346065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19576725-5FD5-0E5D-4FD3-2E35020D8306}"/>
              </a:ext>
            </a:extLst>
          </p:cNvPr>
          <p:cNvSpPr>
            <a:spLocks noGrp="1"/>
          </p:cNvSpPr>
          <p:nvPr>
            <p:ph type="title"/>
          </p:nvPr>
        </p:nvSpPr>
        <p:spPr>
          <a:xfrm>
            <a:off x="242874" y="519443"/>
            <a:ext cx="3909993" cy="3629708"/>
          </a:xfrm>
        </p:spPr>
        <p:txBody>
          <a:bodyPr/>
          <a:lstStyle/>
          <a:p>
            <a:r>
              <a:rPr lang="en-US"/>
              <a:t>Meet our team</a:t>
            </a:r>
            <a:br>
              <a:rPr lang="en-US"/>
            </a:br>
            <a:endParaRPr lang="en-US"/>
          </a:p>
        </p:txBody>
      </p:sp>
      <p:pic>
        <p:nvPicPr>
          <p:cNvPr id="111" name="Picture Placeholder 110" descr="A person in a suit sitting on a yellow bench&#10;&#10;Description automatically generated">
            <a:extLst>
              <a:ext uri="{FF2B5EF4-FFF2-40B4-BE49-F238E27FC236}">
                <a16:creationId xmlns:a16="http://schemas.microsoft.com/office/drawing/2014/main" id="{04625439-B7AD-2BC9-2A2B-DADABE1A1397}"/>
              </a:ext>
            </a:extLst>
          </p:cNvPr>
          <p:cNvPicPr>
            <a:picLocks noGrp="1" noChangeAspect="1"/>
          </p:cNvPicPr>
          <p:nvPr>
            <p:ph type="pic" sz="quarter" idx="48"/>
          </p:nvPr>
        </p:nvPicPr>
        <p:blipFill>
          <a:blip r:embed="rId3">
            <a:extLst>
              <a:ext uri="{28A0092B-C50C-407E-A947-70E740481C1C}">
                <a14:useLocalDpi xmlns:a14="http://schemas.microsoft.com/office/drawing/2010/main" val="0"/>
              </a:ext>
            </a:extLst>
          </a:blip>
          <a:srcRect/>
          <a:stretch>
            <a:fillRect/>
          </a:stretch>
        </p:blipFill>
        <p:spPr>
          <a:xfrm>
            <a:off x="4235072" y="436455"/>
            <a:ext cx="1173264" cy="1357920"/>
          </a:xfrm>
        </p:spPr>
      </p:pic>
      <p:pic>
        <p:nvPicPr>
          <p:cNvPr id="121" name="Picture Placeholder 120" descr="A person sitting in front of a tree with lights&#10;&#10;Description automatically generated">
            <a:extLst>
              <a:ext uri="{FF2B5EF4-FFF2-40B4-BE49-F238E27FC236}">
                <a16:creationId xmlns:a16="http://schemas.microsoft.com/office/drawing/2014/main" id="{4568A05E-568F-7101-D7A6-0C522498DB2B}"/>
              </a:ext>
            </a:extLst>
          </p:cNvPr>
          <p:cNvPicPr>
            <a:picLocks noGrp="1" noChangeAspect="1"/>
          </p:cNvPicPr>
          <p:nvPr>
            <p:ph type="pic" sz="quarter" idx="70"/>
          </p:nvPr>
        </p:nvPicPr>
        <p:blipFill>
          <a:blip r:embed="rId4">
            <a:extLst>
              <a:ext uri="{28A0092B-C50C-407E-A947-70E740481C1C}">
                <a14:useLocalDpi xmlns:a14="http://schemas.microsoft.com/office/drawing/2010/main" val="0"/>
              </a:ext>
            </a:extLst>
          </a:blip>
          <a:srcRect/>
          <a:stretch>
            <a:fillRect/>
          </a:stretch>
        </p:blipFill>
        <p:spPr>
          <a:xfrm>
            <a:off x="4235072" y="3571991"/>
            <a:ext cx="1173264" cy="1357920"/>
          </a:xfrm>
        </p:spPr>
      </p:pic>
      <p:pic>
        <p:nvPicPr>
          <p:cNvPr id="124" name="Picture Placeholder 123">
            <a:extLst>
              <a:ext uri="{FF2B5EF4-FFF2-40B4-BE49-F238E27FC236}">
                <a16:creationId xmlns:a16="http://schemas.microsoft.com/office/drawing/2014/main" id="{99B69C8C-61F7-EF1C-0DBE-5B067A632CF0}"/>
              </a:ext>
            </a:extLst>
          </p:cNvPr>
          <p:cNvPicPr>
            <a:picLocks noGrp="1" noChangeAspect="1"/>
          </p:cNvPicPr>
          <p:nvPr>
            <p:ph type="pic" sz="quarter" idx="71"/>
          </p:nvPr>
        </p:nvPicPr>
        <p:blipFill rotWithShape="1">
          <a:blip r:embed="rId5">
            <a:extLst>
              <a:ext uri="{28A0092B-C50C-407E-A947-70E740481C1C}">
                <a14:useLocalDpi xmlns:a14="http://schemas.microsoft.com/office/drawing/2010/main" val="0"/>
              </a:ext>
            </a:extLst>
          </a:blip>
          <a:srcRect/>
          <a:stretch/>
        </p:blipFill>
        <p:spPr>
          <a:xfrm>
            <a:off x="4239422" y="5136772"/>
            <a:ext cx="1173457" cy="1273201"/>
          </a:xfrm>
        </p:spPr>
      </p:pic>
      <p:sp>
        <p:nvSpPr>
          <p:cNvPr id="134" name="Text Placeholder 133">
            <a:extLst>
              <a:ext uri="{FF2B5EF4-FFF2-40B4-BE49-F238E27FC236}">
                <a16:creationId xmlns:a16="http://schemas.microsoft.com/office/drawing/2014/main" id="{EF408C39-F36B-8A49-1F7E-837E35969338}"/>
              </a:ext>
            </a:extLst>
          </p:cNvPr>
          <p:cNvSpPr>
            <a:spLocks noGrp="1"/>
          </p:cNvSpPr>
          <p:nvPr>
            <p:ph type="body" sz="quarter" idx="27"/>
          </p:nvPr>
        </p:nvSpPr>
        <p:spPr/>
        <p:txBody>
          <a:bodyPr/>
          <a:lstStyle/>
          <a:p>
            <a:r>
              <a:rPr lang="en-US" altLang="zh-CN">
                <a:cs typeface="Posterama"/>
              </a:rPr>
              <a:t>Suraj Salunke</a:t>
            </a:r>
            <a:endParaRPr lang="en-US" altLang="zh-CN"/>
          </a:p>
        </p:txBody>
      </p:sp>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p:txBody>
          <a:bodyPr vert="horz" lIns="91440" tIns="45720" rIns="91440" bIns="45720" rtlCol="0" anchor="t">
            <a:noAutofit/>
          </a:bodyPr>
          <a:lstStyle/>
          <a:p>
            <a:r>
              <a:rPr lang="en-US">
                <a:cs typeface="Posterama"/>
              </a:rPr>
              <a:t>Quality Analyst &amp; Developer</a:t>
            </a:r>
            <a:endParaRPr lang="en-US"/>
          </a:p>
          <a:p>
            <a:endParaRPr lang="en-US"/>
          </a:p>
          <a:p>
            <a:endParaRPr lang="en-US"/>
          </a:p>
        </p:txBody>
      </p:sp>
      <p:sp>
        <p:nvSpPr>
          <p:cNvPr id="136" name="Text Placeholder 135">
            <a:extLst>
              <a:ext uri="{FF2B5EF4-FFF2-40B4-BE49-F238E27FC236}">
                <a16:creationId xmlns:a16="http://schemas.microsoft.com/office/drawing/2014/main" id="{9BEF75AB-A2CF-6495-E59F-B961022728C8}"/>
              </a:ext>
            </a:extLst>
          </p:cNvPr>
          <p:cNvSpPr>
            <a:spLocks noGrp="1"/>
          </p:cNvSpPr>
          <p:nvPr>
            <p:ph type="body" sz="quarter" idx="57"/>
          </p:nvPr>
        </p:nvSpPr>
        <p:spPr/>
        <p:txBody>
          <a:bodyPr/>
          <a:lstStyle/>
          <a:p>
            <a:r>
              <a:rPr lang="en-US" altLang="zh-CN">
                <a:cs typeface="Posterama"/>
              </a:rPr>
              <a:t>Kavita </a:t>
            </a:r>
            <a:r>
              <a:rPr lang="en-US" altLang="zh-CN" err="1">
                <a:cs typeface="Posterama"/>
              </a:rPr>
              <a:t>Kamtekar</a:t>
            </a:r>
            <a:endParaRPr lang="en-US" altLang="zh-CN" err="1"/>
          </a:p>
        </p:txBody>
      </p:sp>
      <p:sp>
        <p:nvSpPr>
          <p:cNvPr id="114" name="Text Placeholder 113">
            <a:extLst>
              <a:ext uri="{FF2B5EF4-FFF2-40B4-BE49-F238E27FC236}">
                <a16:creationId xmlns:a16="http://schemas.microsoft.com/office/drawing/2014/main" id="{DA3CD37D-77A2-AD3B-C73E-09D174DD7546}"/>
              </a:ext>
            </a:extLst>
          </p:cNvPr>
          <p:cNvSpPr>
            <a:spLocks noGrp="1"/>
          </p:cNvSpPr>
          <p:nvPr>
            <p:ph type="body" sz="quarter" idx="58"/>
          </p:nvPr>
        </p:nvSpPr>
        <p:spPr/>
        <p:txBody>
          <a:bodyPr vert="horz" lIns="91440" tIns="45720" rIns="91440" bIns="45720" rtlCol="0" anchor="t">
            <a:noAutofit/>
          </a:bodyPr>
          <a:lstStyle/>
          <a:p>
            <a:r>
              <a:rPr lang="en-US" altLang="zh-CN">
                <a:cs typeface="Posterama"/>
              </a:rPr>
              <a:t>Full Stack Developer</a:t>
            </a:r>
            <a:endParaRPr lang="en-US" altLang="zh-CN"/>
          </a:p>
        </p:txBody>
      </p:sp>
      <p:sp>
        <p:nvSpPr>
          <p:cNvPr id="138" name="Text Placeholder 137">
            <a:extLst>
              <a:ext uri="{FF2B5EF4-FFF2-40B4-BE49-F238E27FC236}">
                <a16:creationId xmlns:a16="http://schemas.microsoft.com/office/drawing/2014/main" id="{204E9DAA-AA37-4F2D-9A54-5AA8DCEAB892}"/>
              </a:ext>
            </a:extLst>
          </p:cNvPr>
          <p:cNvSpPr>
            <a:spLocks noGrp="1"/>
          </p:cNvSpPr>
          <p:nvPr>
            <p:ph type="body" sz="quarter" idx="61"/>
          </p:nvPr>
        </p:nvSpPr>
        <p:spPr/>
        <p:txBody>
          <a:bodyPr/>
          <a:lstStyle/>
          <a:p>
            <a:r>
              <a:rPr lang="en-US" altLang="zh-CN">
                <a:cs typeface="Posterama"/>
              </a:rPr>
              <a:t>Gayatri Kulkarni</a:t>
            </a:r>
            <a:endParaRPr lang="en-US" altLang="zh-CN"/>
          </a:p>
        </p:txBody>
      </p:sp>
      <p:sp>
        <p:nvSpPr>
          <p:cNvPr id="116" name="Text Placeholder 115">
            <a:extLst>
              <a:ext uri="{FF2B5EF4-FFF2-40B4-BE49-F238E27FC236}">
                <a16:creationId xmlns:a16="http://schemas.microsoft.com/office/drawing/2014/main" id="{F6ED7D00-5342-1D60-DDDB-D53A1710D96C}"/>
              </a:ext>
            </a:extLst>
          </p:cNvPr>
          <p:cNvSpPr>
            <a:spLocks noGrp="1"/>
          </p:cNvSpPr>
          <p:nvPr>
            <p:ph type="body" sz="quarter" idx="62"/>
          </p:nvPr>
        </p:nvSpPr>
        <p:spPr/>
        <p:txBody>
          <a:bodyPr vert="horz" lIns="91440" tIns="45720" rIns="91440" bIns="45720" rtlCol="0" anchor="t">
            <a:noAutofit/>
          </a:bodyPr>
          <a:lstStyle/>
          <a:p>
            <a:r>
              <a:rPr lang="en-US" altLang="zh-CN">
                <a:cs typeface="Posterama"/>
              </a:rPr>
              <a:t>Developer</a:t>
            </a:r>
            <a:endParaRPr lang="en-US" altLang="zh-CN"/>
          </a:p>
        </p:txBody>
      </p:sp>
      <p:sp>
        <p:nvSpPr>
          <p:cNvPr id="142" name="Text Placeholder 141">
            <a:extLst>
              <a:ext uri="{FF2B5EF4-FFF2-40B4-BE49-F238E27FC236}">
                <a16:creationId xmlns:a16="http://schemas.microsoft.com/office/drawing/2014/main" id="{E919136D-3B44-DA2F-E7D4-D6EEF99678A5}"/>
              </a:ext>
            </a:extLst>
          </p:cNvPr>
          <p:cNvSpPr>
            <a:spLocks noGrp="1"/>
          </p:cNvSpPr>
          <p:nvPr>
            <p:ph type="body" sz="quarter" idx="65"/>
          </p:nvPr>
        </p:nvSpPr>
        <p:spPr/>
        <p:txBody>
          <a:bodyPr/>
          <a:lstStyle/>
          <a:p>
            <a:r>
              <a:rPr lang="en-US" altLang="zh-CN">
                <a:cs typeface="Posterama"/>
              </a:rPr>
              <a:t>Sai Kumar Tata</a:t>
            </a:r>
            <a:endParaRPr lang="en-US" altLang="zh-CN"/>
          </a:p>
        </p:txBody>
      </p:sp>
      <p:sp>
        <p:nvSpPr>
          <p:cNvPr id="118" name="Text Placeholder 117">
            <a:extLst>
              <a:ext uri="{FF2B5EF4-FFF2-40B4-BE49-F238E27FC236}">
                <a16:creationId xmlns:a16="http://schemas.microsoft.com/office/drawing/2014/main" id="{00CC9081-1965-5E10-5A66-018337A9F4FF}"/>
              </a:ext>
            </a:extLst>
          </p:cNvPr>
          <p:cNvSpPr>
            <a:spLocks noGrp="1"/>
          </p:cNvSpPr>
          <p:nvPr>
            <p:ph type="body" sz="quarter" idx="66"/>
          </p:nvPr>
        </p:nvSpPr>
        <p:spPr/>
        <p:txBody>
          <a:bodyPr vert="horz" lIns="91440" tIns="45720" rIns="91440" bIns="45720" rtlCol="0" anchor="t">
            <a:noAutofit/>
          </a:bodyPr>
          <a:lstStyle/>
          <a:p>
            <a:r>
              <a:rPr lang="en-US" altLang="zh-CN">
                <a:cs typeface="Posterama"/>
              </a:rPr>
              <a:t>Developer &amp; Desigining </a:t>
            </a:r>
            <a:endParaRPr lang="en-US" altLang="zh-CN"/>
          </a:p>
          <a:p>
            <a:endParaRPr lang="en-US" altLang="zh-CN"/>
          </a:p>
        </p:txBody>
      </p:sp>
      <p:pic>
        <p:nvPicPr>
          <p:cNvPr id="105" name="Picture Placeholder 104">
            <a:extLst>
              <a:ext uri="{FF2B5EF4-FFF2-40B4-BE49-F238E27FC236}">
                <a16:creationId xmlns:a16="http://schemas.microsoft.com/office/drawing/2014/main" id="{57158F0D-ABAB-F883-0EB2-0F2E0CFCD3E1}"/>
              </a:ext>
            </a:extLst>
          </p:cNvPr>
          <p:cNvPicPr>
            <a:picLocks noGrp="1" noChangeAspect="1"/>
          </p:cNvPicPr>
          <p:nvPr>
            <p:ph type="pic" sz="quarter" idx="72"/>
          </p:nvPr>
        </p:nvPicPr>
        <p:blipFill>
          <a:blip r:embed="rId6">
            <a:extLst>
              <a:ext uri="{28A0092B-C50C-407E-A947-70E740481C1C}">
                <a14:useLocalDpi xmlns:a14="http://schemas.microsoft.com/office/drawing/2010/main" val="0"/>
              </a:ext>
            </a:extLst>
          </a:blip>
          <a:srcRect/>
          <a:stretch>
            <a:fillRect/>
          </a:stretch>
        </p:blipFill>
        <p:spPr>
          <a:xfrm>
            <a:off x="8089224" y="475532"/>
            <a:ext cx="1173264" cy="1357920"/>
          </a:xfrm>
        </p:spPr>
      </p:pic>
      <p:pic>
        <p:nvPicPr>
          <p:cNvPr id="100" name="Picture Placeholder 99" descr="A person standing on a bridge with a city in the background&#10;&#10;Description automatically generated">
            <a:extLst>
              <a:ext uri="{FF2B5EF4-FFF2-40B4-BE49-F238E27FC236}">
                <a16:creationId xmlns:a16="http://schemas.microsoft.com/office/drawing/2014/main" id="{37FE76F6-4FBA-F449-AE44-D65A490DB65E}"/>
              </a:ext>
            </a:extLst>
          </p:cNvPr>
          <p:cNvPicPr>
            <a:picLocks noGrp="1" noChangeAspect="1"/>
          </p:cNvPicPr>
          <p:nvPr>
            <p:ph type="pic" sz="quarter" idx="73"/>
          </p:nvPr>
        </p:nvPicPr>
        <p:blipFill>
          <a:blip r:embed="rId7">
            <a:extLst>
              <a:ext uri="{28A0092B-C50C-407E-A947-70E740481C1C}">
                <a14:useLocalDpi xmlns:a14="http://schemas.microsoft.com/office/drawing/2010/main" val="0"/>
              </a:ext>
            </a:extLst>
          </a:blip>
          <a:srcRect/>
          <a:stretch>
            <a:fillRect/>
          </a:stretch>
        </p:blipFill>
        <p:spPr>
          <a:xfrm>
            <a:off x="8059916" y="2004222"/>
            <a:ext cx="1173264" cy="1357920"/>
          </a:xfrm>
        </p:spPr>
      </p:pic>
      <p:pic>
        <p:nvPicPr>
          <p:cNvPr id="95" name="Picture Placeholder 94" descr="A person smiling at camera&#10;&#10;Description automatically generated">
            <a:extLst>
              <a:ext uri="{FF2B5EF4-FFF2-40B4-BE49-F238E27FC236}">
                <a16:creationId xmlns:a16="http://schemas.microsoft.com/office/drawing/2014/main" id="{3D93F4F3-0B04-F25C-A1AD-C630AB4ACC69}"/>
              </a:ext>
            </a:extLst>
          </p:cNvPr>
          <p:cNvPicPr>
            <a:picLocks noGrp="1" noChangeAspect="1"/>
          </p:cNvPicPr>
          <p:nvPr>
            <p:ph type="pic" sz="quarter" idx="74"/>
          </p:nvPr>
        </p:nvPicPr>
        <p:blipFill>
          <a:blip r:embed="rId8">
            <a:extLst>
              <a:ext uri="{28A0092B-C50C-407E-A947-70E740481C1C}">
                <a14:useLocalDpi xmlns:a14="http://schemas.microsoft.com/office/drawing/2010/main" val="0"/>
              </a:ext>
            </a:extLst>
          </a:blip>
          <a:srcRect/>
          <a:stretch>
            <a:fillRect/>
          </a:stretch>
        </p:blipFill>
        <p:spPr>
          <a:xfrm>
            <a:off x="8059916" y="3571991"/>
            <a:ext cx="1173264" cy="1357920"/>
          </a:xfrm>
        </p:spPr>
      </p:pic>
      <p:pic>
        <p:nvPicPr>
          <p:cNvPr id="91" name="Picture Placeholder 90" descr="A person wearing glasses and a blue and green striped shirt&#10;&#10;Description automatically generated">
            <a:extLst>
              <a:ext uri="{FF2B5EF4-FFF2-40B4-BE49-F238E27FC236}">
                <a16:creationId xmlns:a16="http://schemas.microsoft.com/office/drawing/2014/main" id="{5EC983C0-CBA5-F57C-BEFF-513C6820D1B5}"/>
              </a:ext>
            </a:extLst>
          </p:cNvPr>
          <p:cNvPicPr>
            <a:picLocks noGrp="1" noChangeAspect="1"/>
          </p:cNvPicPr>
          <p:nvPr>
            <p:ph type="pic" sz="quarter" idx="75"/>
          </p:nvPr>
        </p:nvPicPr>
        <p:blipFill>
          <a:blip r:embed="rId9">
            <a:extLst>
              <a:ext uri="{28A0092B-C50C-407E-A947-70E740481C1C}">
                <a14:useLocalDpi xmlns:a14="http://schemas.microsoft.com/office/drawing/2010/main" val="0"/>
              </a:ext>
            </a:extLst>
          </a:blip>
          <a:srcRect/>
          <a:stretch>
            <a:fillRect/>
          </a:stretch>
        </p:blipFill>
        <p:spPr>
          <a:xfrm>
            <a:off x="8059916" y="5153614"/>
            <a:ext cx="1173264" cy="1357920"/>
          </a:xfrm>
        </p:spPr>
      </p:pic>
      <p:sp>
        <p:nvSpPr>
          <p:cNvPr id="132" name="Text Placeholder 131">
            <a:extLst>
              <a:ext uri="{FF2B5EF4-FFF2-40B4-BE49-F238E27FC236}">
                <a16:creationId xmlns:a16="http://schemas.microsoft.com/office/drawing/2014/main" id="{86CBC7CA-4E3E-1E11-06FC-F3D5FEF919A6}"/>
              </a:ext>
            </a:extLst>
          </p:cNvPr>
          <p:cNvSpPr>
            <a:spLocks noGrp="1"/>
          </p:cNvSpPr>
          <p:nvPr>
            <p:ph type="body" sz="quarter" idx="55"/>
          </p:nvPr>
        </p:nvSpPr>
        <p:spPr/>
        <p:txBody>
          <a:bodyPr/>
          <a:lstStyle/>
          <a:p>
            <a:r>
              <a:rPr lang="en-US" altLang="zh-CN">
                <a:cs typeface="Posterama"/>
              </a:rPr>
              <a:t>Manthan Kale</a:t>
            </a:r>
            <a:endParaRPr lang="en-US" altLang="zh-CN"/>
          </a:p>
        </p:txBody>
      </p:sp>
      <p:sp>
        <p:nvSpPr>
          <p:cNvPr id="110" name="Text Placeholder 109">
            <a:extLst>
              <a:ext uri="{FF2B5EF4-FFF2-40B4-BE49-F238E27FC236}">
                <a16:creationId xmlns:a16="http://schemas.microsoft.com/office/drawing/2014/main" id="{A8D8F964-5152-933F-0FD8-0441EF137004}"/>
              </a:ext>
            </a:extLst>
          </p:cNvPr>
          <p:cNvSpPr>
            <a:spLocks noGrp="1"/>
          </p:cNvSpPr>
          <p:nvPr>
            <p:ph type="body" sz="quarter" idx="56"/>
          </p:nvPr>
        </p:nvSpPr>
        <p:spPr/>
        <p:txBody>
          <a:bodyPr vert="horz" lIns="91440" tIns="45720" rIns="91440" bIns="45720" rtlCol="0" anchor="t">
            <a:noAutofit/>
          </a:bodyPr>
          <a:lstStyle/>
          <a:p>
            <a:r>
              <a:rPr lang="en-US">
                <a:cs typeface="Posterama"/>
              </a:rPr>
              <a:t>Scrum Master &amp; Developer</a:t>
            </a:r>
            <a:endParaRPr lang="en-US"/>
          </a:p>
          <a:p>
            <a:endParaRPr lang="en-US"/>
          </a:p>
        </p:txBody>
      </p:sp>
      <p:sp>
        <p:nvSpPr>
          <p:cNvPr id="130" name="Text Placeholder 129">
            <a:extLst>
              <a:ext uri="{FF2B5EF4-FFF2-40B4-BE49-F238E27FC236}">
                <a16:creationId xmlns:a16="http://schemas.microsoft.com/office/drawing/2014/main" id="{D7A3F7B8-39FC-A0C3-B527-8DD7897C3C2A}"/>
              </a:ext>
            </a:extLst>
          </p:cNvPr>
          <p:cNvSpPr>
            <a:spLocks noGrp="1"/>
          </p:cNvSpPr>
          <p:nvPr>
            <p:ph type="body" sz="quarter" idx="59"/>
          </p:nvPr>
        </p:nvSpPr>
        <p:spPr>
          <a:xfrm>
            <a:off x="9309890" y="2001723"/>
            <a:ext cx="2443479" cy="741784"/>
          </a:xfrm>
        </p:spPr>
        <p:txBody>
          <a:bodyPr/>
          <a:lstStyle/>
          <a:p>
            <a:r>
              <a:rPr lang="en-US" altLang="zh-CN">
                <a:cs typeface="Posterama"/>
              </a:rPr>
              <a:t>Saurabh Chaudhary</a:t>
            </a:r>
            <a:endParaRPr lang="en-US" altLang="zh-CN"/>
          </a:p>
        </p:txBody>
      </p:sp>
      <p:sp>
        <p:nvSpPr>
          <p:cNvPr id="108" name="Text Placeholder 107">
            <a:extLst>
              <a:ext uri="{FF2B5EF4-FFF2-40B4-BE49-F238E27FC236}">
                <a16:creationId xmlns:a16="http://schemas.microsoft.com/office/drawing/2014/main" id="{9DD2EF71-C588-557C-6805-3BA27A14E29B}"/>
              </a:ext>
            </a:extLst>
          </p:cNvPr>
          <p:cNvSpPr>
            <a:spLocks noGrp="1"/>
          </p:cNvSpPr>
          <p:nvPr>
            <p:ph type="body" sz="quarter" idx="60"/>
          </p:nvPr>
        </p:nvSpPr>
        <p:spPr>
          <a:xfrm>
            <a:off x="9309890" y="2746407"/>
            <a:ext cx="2443478" cy="506399"/>
          </a:xfrm>
        </p:spPr>
        <p:txBody>
          <a:bodyPr vert="horz" lIns="91440" tIns="45720" rIns="91440" bIns="45720" rtlCol="0" anchor="t">
            <a:noAutofit/>
          </a:bodyPr>
          <a:lstStyle/>
          <a:p>
            <a:r>
              <a:rPr lang="en-US" altLang="zh-CN">
                <a:cs typeface="Posterama"/>
              </a:rPr>
              <a:t>Product </a:t>
            </a:r>
            <a:r>
              <a:rPr lang="en-US">
                <a:ea typeface="+mn-lt"/>
                <a:cs typeface="+mn-lt"/>
              </a:rPr>
              <a:t>Manager</a:t>
            </a:r>
            <a:r>
              <a:rPr lang="en-US" altLang="zh-CN">
                <a:cs typeface="Posterama"/>
              </a:rPr>
              <a:t> &amp;  </a:t>
            </a:r>
            <a:r>
              <a:rPr lang="en-US">
                <a:ea typeface="+mn-lt"/>
                <a:cs typeface="+mn-lt"/>
              </a:rPr>
              <a:t>Developer </a:t>
            </a:r>
            <a:endParaRPr lang="en-US" altLang="zh-CN"/>
          </a:p>
          <a:p>
            <a:endParaRPr lang="en-US" altLang="zh-CN"/>
          </a:p>
        </p:txBody>
      </p:sp>
      <p:sp>
        <p:nvSpPr>
          <p:cNvPr id="128" name="Text Placeholder 127">
            <a:extLst>
              <a:ext uri="{FF2B5EF4-FFF2-40B4-BE49-F238E27FC236}">
                <a16:creationId xmlns:a16="http://schemas.microsoft.com/office/drawing/2014/main" id="{F2B4F3E8-0A71-10C7-4719-C9FB478A9129}"/>
              </a:ext>
            </a:extLst>
          </p:cNvPr>
          <p:cNvSpPr>
            <a:spLocks noGrp="1"/>
          </p:cNvSpPr>
          <p:nvPr>
            <p:ph type="body" sz="quarter" idx="63"/>
          </p:nvPr>
        </p:nvSpPr>
        <p:spPr>
          <a:xfrm>
            <a:off x="9309889" y="3704396"/>
            <a:ext cx="2880359" cy="557199"/>
          </a:xfrm>
        </p:spPr>
        <p:txBody>
          <a:bodyPr/>
          <a:lstStyle/>
          <a:p>
            <a:r>
              <a:rPr lang="en-US" altLang="zh-CN">
                <a:cs typeface="Posterama"/>
              </a:rPr>
              <a:t>Maheswari Vidyadharani</a:t>
            </a:r>
            <a:endParaRPr lang="en-US" altLang="zh-CN"/>
          </a:p>
        </p:txBody>
      </p:sp>
      <p:sp>
        <p:nvSpPr>
          <p:cNvPr id="106" name="Text Placeholder 105">
            <a:extLst>
              <a:ext uri="{FF2B5EF4-FFF2-40B4-BE49-F238E27FC236}">
                <a16:creationId xmlns:a16="http://schemas.microsoft.com/office/drawing/2014/main" id="{C3F4B58A-E166-D531-6B68-03C6AC16DFE0}"/>
              </a:ext>
            </a:extLst>
          </p:cNvPr>
          <p:cNvSpPr>
            <a:spLocks noGrp="1"/>
          </p:cNvSpPr>
          <p:nvPr>
            <p:ph type="body" sz="quarter" idx="64"/>
          </p:nvPr>
        </p:nvSpPr>
        <p:spPr/>
        <p:txBody>
          <a:bodyPr vert="horz" lIns="91440" tIns="45720" rIns="91440" bIns="45720" rtlCol="0" anchor="t">
            <a:noAutofit/>
          </a:bodyPr>
          <a:lstStyle/>
          <a:p>
            <a:r>
              <a:rPr lang="en-US" altLang="zh-CN">
                <a:cs typeface="Posterama"/>
              </a:rPr>
              <a:t>Developer </a:t>
            </a:r>
            <a:endParaRPr lang="en-US" altLang="zh-CN"/>
          </a:p>
          <a:p>
            <a:endParaRPr lang="en-US" altLang="zh-CN"/>
          </a:p>
        </p:txBody>
      </p:sp>
      <p:sp>
        <p:nvSpPr>
          <p:cNvPr id="140" name="Text Placeholder 139">
            <a:extLst>
              <a:ext uri="{FF2B5EF4-FFF2-40B4-BE49-F238E27FC236}">
                <a16:creationId xmlns:a16="http://schemas.microsoft.com/office/drawing/2014/main" id="{2528F54A-A46A-9326-2193-943237532FCE}"/>
              </a:ext>
            </a:extLst>
          </p:cNvPr>
          <p:cNvSpPr>
            <a:spLocks noGrp="1"/>
          </p:cNvSpPr>
          <p:nvPr>
            <p:ph type="body" sz="quarter" idx="67"/>
          </p:nvPr>
        </p:nvSpPr>
        <p:spPr/>
        <p:txBody>
          <a:bodyPr/>
          <a:lstStyle/>
          <a:p>
            <a:r>
              <a:rPr lang="en-US" altLang="zh-CN">
                <a:cs typeface="Posterama"/>
              </a:rPr>
              <a:t>Rushabh </a:t>
            </a:r>
            <a:r>
              <a:rPr lang="en-US" altLang="zh-CN" err="1">
                <a:cs typeface="Posterama"/>
              </a:rPr>
              <a:t>Shingala</a:t>
            </a:r>
            <a:endParaRPr lang="en-US" altLang="zh-CN" err="1"/>
          </a:p>
        </p:txBody>
      </p:sp>
      <p:sp>
        <p:nvSpPr>
          <p:cNvPr id="104" name="Text Placeholder 103">
            <a:extLst>
              <a:ext uri="{FF2B5EF4-FFF2-40B4-BE49-F238E27FC236}">
                <a16:creationId xmlns:a16="http://schemas.microsoft.com/office/drawing/2014/main" id="{518FD4E8-9A30-D19A-0CE1-E025FDE22A18}"/>
              </a:ext>
            </a:extLst>
          </p:cNvPr>
          <p:cNvSpPr>
            <a:spLocks noGrp="1"/>
          </p:cNvSpPr>
          <p:nvPr>
            <p:ph type="body" sz="quarter" idx="68"/>
          </p:nvPr>
        </p:nvSpPr>
        <p:spPr/>
        <p:txBody>
          <a:bodyPr vert="horz" lIns="91440" tIns="45720" rIns="91440" bIns="45720" rtlCol="0" anchor="t">
            <a:noAutofit/>
          </a:bodyPr>
          <a:lstStyle/>
          <a:p>
            <a:r>
              <a:rPr lang="en-US" altLang="zh-CN">
                <a:cs typeface="Posterama"/>
              </a:rPr>
              <a:t>Developer &amp; Desigining</a:t>
            </a:r>
            <a:endParaRPr lang="en-US" altLang="zh-CN"/>
          </a:p>
          <a:p>
            <a:endParaRPr lang="en-US" altLang="zh-CN"/>
          </a:p>
        </p:txBody>
      </p:sp>
      <p:pic>
        <p:nvPicPr>
          <p:cNvPr id="4" name="Picture Placeholder 3" descr="A person taking a selfie&#10;&#10;Description automatically generated">
            <a:extLst>
              <a:ext uri="{FF2B5EF4-FFF2-40B4-BE49-F238E27FC236}">
                <a16:creationId xmlns:a16="http://schemas.microsoft.com/office/drawing/2014/main" id="{8BCBCC65-112E-840B-9F8F-1B589A303C62}"/>
              </a:ext>
            </a:extLst>
          </p:cNvPr>
          <p:cNvPicPr>
            <a:picLocks noGrp="1" noChangeAspect="1"/>
          </p:cNvPicPr>
          <p:nvPr>
            <p:ph type="pic" sz="quarter" idx="69"/>
          </p:nvPr>
        </p:nvPicPr>
        <p:blipFill rotWithShape="1">
          <a:blip r:embed="rId10">
            <a:extLst>
              <a:ext uri="{28A0092B-C50C-407E-A947-70E740481C1C}">
                <a14:useLocalDpi xmlns:a14="http://schemas.microsoft.com/office/drawing/2010/main" val="0"/>
              </a:ext>
            </a:extLst>
          </a:blip>
          <a:srcRect l="-4278"/>
          <a:stretch/>
        </p:blipFill>
        <p:spPr>
          <a:xfrm>
            <a:off x="4239316" y="2150526"/>
            <a:ext cx="1173264" cy="1357920"/>
          </a:xfrm>
        </p:spPr>
      </p:pic>
      <p:pic>
        <p:nvPicPr>
          <p:cNvPr id="3" name="Picture 2" descr="A logo for a company&#10;&#10;Description automatically generated">
            <a:extLst>
              <a:ext uri="{FF2B5EF4-FFF2-40B4-BE49-F238E27FC236}">
                <a16:creationId xmlns:a16="http://schemas.microsoft.com/office/drawing/2014/main" id="{AA850F88-7EF0-60FB-FB2D-99919A234CA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304324863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AC190-D315-8127-C835-CF67E627820B}"/>
              </a:ext>
            </a:extLst>
          </p:cNvPr>
          <p:cNvSpPr>
            <a:spLocks noGrp="1"/>
          </p:cNvSpPr>
          <p:nvPr>
            <p:ph type="title"/>
          </p:nvPr>
        </p:nvSpPr>
        <p:spPr>
          <a:xfrm>
            <a:off x="429333" y="153508"/>
            <a:ext cx="10515600" cy="1115434"/>
          </a:xfrm>
        </p:spPr>
        <p:txBody>
          <a:bodyPr/>
          <a:lstStyle/>
          <a:p>
            <a:r>
              <a:rPr lang="en-US"/>
              <a:t>Team Velocity</a:t>
            </a:r>
          </a:p>
        </p:txBody>
      </p:sp>
      <p:pic>
        <p:nvPicPr>
          <p:cNvPr id="5" name="Picture 4" descr="A screenshot of a computer&#10;&#10;Description automatically generated">
            <a:extLst>
              <a:ext uri="{FF2B5EF4-FFF2-40B4-BE49-F238E27FC236}">
                <a16:creationId xmlns:a16="http://schemas.microsoft.com/office/drawing/2014/main" id="{0DBD063A-EB10-C4B7-493B-3B63ADDC30D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43712" y="1125569"/>
            <a:ext cx="4531546" cy="4606861"/>
          </a:xfrm>
          <a:prstGeom prst="rect">
            <a:avLst/>
          </a:prstGeom>
        </p:spPr>
      </p:pic>
      <p:pic>
        <p:nvPicPr>
          <p:cNvPr id="7" name="Picture 6" descr="A logo for a company&#10;&#10;Description automatically generated">
            <a:extLst>
              <a:ext uri="{FF2B5EF4-FFF2-40B4-BE49-F238E27FC236}">
                <a16:creationId xmlns:a16="http://schemas.microsoft.com/office/drawing/2014/main" id="{E2A67F2B-8AEA-53B6-D618-A86E5132E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
        <p:nvSpPr>
          <p:cNvPr id="3" name="TextBox 2">
            <a:extLst>
              <a:ext uri="{FF2B5EF4-FFF2-40B4-BE49-F238E27FC236}">
                <a16:creationId xmlns:a16="http://schemas.microsoft.com/office/drawing/2014/main" id="{D0F3888B-7860-1927-CC72-20975FB8D482}"/>
              </a:ext>
            </a:extLst>
          </p:cNvPr>
          <p:cNvSpPr txBox="1"/>
          <p:nvPr/>
        </p:nvSpPr>
        <p:spPr>
          <a:xfrm>
            <a:off x="5726757" y="1965129"/>
            <a:ext cx="52181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prstClr val="white"/>
                </a:solidFill>
                <a:latin typeface="Posterama"/>
                <a:ea typeface="微软雅黑"/>
                <a:cs typeface="Posterama"/>
              </a:rPr>
              <a:t>Completed/Committed Ratio:  82.01%</a:t>
            </a:r>
            <a:endParaRPr lang="en-US" sz="200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342819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8E050-3C6D-5C82-EC12-463E5E1BC6A8}"/>
              </a:ext>
            </a:extLst>
          </p:cNvPr>
          <p:cNvSpPr>
            <a:spLocks noGrp="1"/>
          </p:cNvSpPr>
          <p:nvPr>
            <p:ph type="title"/>
          </p:nvPr>
        </p:nvSpPr>
        <p:spPr>
          <a:xfrm>
            <a:off x="529974" y="1716870"/>
            <a:ext cx="11030164" cy="4474778"/>
          </a:xfrm>
        </p:spPr>
        <p:txBody>
          <a:bodyPr/>
          <a:lstStyle/>
          <a:p>
            <a:r>
              <a:rPr lang="en-US" sz="2000" b="0"/>
              <a:t> </a:t>
            </a:r>
            <a:br>
              <a:rPr lang="en-US" sz="2000" b="0"/>
            </a:br>
            <a:r>
              <a:rPr lang="en-US" sz="2000" b="0"/>
              <a:t>1)The user will be able to "Register" before "Login" </a:t>
            </a:r>
            <a:r>
              <a:rPr lang="en-US" sz="2000" b="0">
                <a:ea typeface="+mj-lt"/>
                <a:cs typeface="+mj-lt"/>
              </a:rPr>
              <a:t>in the </a:t>
            </a:r>
            <a:r>
              <a:rPr lang="en-US" sz="2000" b="0" err="1">
                <a:ea typeface="+mj-lt"/>
                <a:cs typeface="+mj-lt"/>
              </a:rPr>
              <a:t>FactFinder</a:t>
            </a:r>
            <a:r>
              <a:rPr lang="en-US" sz="2000" b="0">
                <a:ea typeface="+mj-lt"/>
                <a:cs typeface="+mj-lt"/>
              </a:rPr>
              <a:t> website.</a:t>
            </a:r>
            <a:br>
              <a:rPr lang="en-US" sz="2000" b="0"/>
            </a:br>
            <a:r>
              <a:rPr lang="en-US" sz="2000" b="0"/>
              <a:t>2) The user will also be able to check news without having Account in </a:t>
            </a:r>
            <a:r>
              <a:rPr lang="en-US" sz="2000" b="0" err="1"/>
              <a:t>FactFinder</a:t>
            </a:r>
            <a:r>
              <a:rPr lang="en-US" sz="2000" b="0"/>
              <a:t> unless user wants to check his search News History.</a:t>
            </a:r>
            <a:br>
              <a:rPr lang="en-US" sz="2000" b="0"/>
            </a:br>
            <a:r>
              <a:rPr lang="en-US" sz="2000" b="0">
                <a:ea typeface="+mj-lt"/>
                <a:cs typeface="+mj-lt"/>
              </a:rPr>
              <a:t>3) The user can Register with First name, Last name and email-ID and password and should able click on submit button to get register successfully. </a:t>
            </a:r>
            <a:br>
              <a:rPr lang="en-US" sz="2000" b="0"/>
            </a:br>
            <a:r>
              <a:rPr lang="en-US" sz="2000" b="0"/>
              <a:t>4) The user should Login with email-ID and password. </a:t>
            </a:r>
            <a:br>
              <a:rPr lang="en-US" sz="2000" b="0"/>
            </a:br>
            <a:r>
              <a:rPr lang="en-US" sz="2000" b="0"/>
              <a:t>5) The "Homepage" tab will display a short video of what the Fake news is.</a:t>
            </a:r>
            <a:br>
              <a:rPr lang="en-US" sz="2000" b="0"/>
            </a:br>
            <a:r>
              <a:rPr lang="en-US" sz="2000" b="0"/>
              <a:t>6) The user should navigate to "Verify News" tab and post news as a text in the Textbox. </a:t>
            </a:r>
            <a:br>
              <a:rPr lang="en-US" sz="2000" b="0"/>
            </a:br>
            <a:r>
              <a:rPr lang="en-US" sz="2000" b="0"/>
              <a:t>7) The user will click on verify news button.</a:t>
            </a:r>
            <a:br>
              <a:rPr lang="en-US" sz="2000" b="0"/>
            </a:br>
            <a:r>
              <a:rPr lang="en-US" sz="2000" b="0"/>
              <a:t>8) The system will then generate a response based on our ML model.</a:t>
            </a:r>
            <a:br>
              <a:rPr lang="en-US" sz="2000" b="0"/>
            </a:br>
            <a:r>
              <a:rPr lang="en-US" sz="2000" b="0"/>
              <a:t>9) The user will be able to get a response if the news/text posted was Fake or Real. </a:t>
            </a:r>
            <a:br>
              <a:rPr lang="en-US" sz="2000" b="0"/>
            </a:br>
            <a:r>
              <a:rPr lang="en-US" sz="2000" b="0"/>
              <a:t>10)The "About us" tab will display explanation of the website, what it does and how it works.</a:t>
            </a:r>
            <a:br>
              <a:rPr lang="en-US" sz="2000" b="0"/>
            </a:br>
            <a:br>
              <a:rPr lang="en-US"/>
            </a:br>
            <a:br>
              <a:rPr lang="en-US" sz="2000" b="0"/>
            </a:br>
            <a:endParaRPr lang="en-US" sz="2000" b="0"/>
          </a:p>
        </p:txBody>
      </p:sp>
      <p:sp>
        <p:nvSpPr>
          <p:cNvPr id="6" name="Title 1">
            <a:extLst>
              <a:ext uri="{FF2B5EF4-FFF2-40B4-BE49-F238E27FC236}">
                <a16:creationId xmlns:a16="http://schemas.microsoft.com/office/drawing/2014/main" id="{581A7F2D-7B0E-532F-A525-2135CE413995}"/>
              </a:ext>
            </a:extLst>
          </p:cNvPr>
          <p:cNvSpPr txBox="1">
            <a:spLocks/>
          </p:cNvSpPr>
          <p:nvPr/>
        </p:nvSpPr>
        <p:spPr>
          <a:xfrm>
            <a:off x="588967" y="873938"/>
            <a:ext cx="11034938" cy="111820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a:t>MVP(Minimum Valuable Product):</a:t>
            </a:r>
          </a:p>
        </p:txBody>
      </p:sp>
      <p:pic>
        <p:nvPicPr>
          <p:cNvPr id="4" name="Picture 3" descr="A logo for a company&#10;&#10;Description automatically generated">
            <a:extLst>
              <a:ext uri="{FF2B5EF4-FFF2-40B4-BE49-F238E27FC236}">
                <a16:creationId xmlns:a16="http://schemas.microsoft.com/office/drawing/2014/main" id="{3CBE9772-E4F0-3035-5083-DEC2B8BB3C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74845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6F86-88DA-3882-A594-9A6112959A9D}"/>
              </a:ext>
            </a:extLst>
          </p:cNvPr>
          <p:cNvSpPr>
            <a:spLocks noGrp="1"/>
          </p:cNvSpPr>
          <p:nvPr>
            <p:ph type="title"/>
          </p:nvPr>
        </p:nvSpPr>
        <p:spPr/>
        <p:txBody>
          <a:bodyPr/>
          <a:lstStyle/>
          <a:p>
            <a:r>
              <a:rPr lang="en-US"/>
              <a:t>FactFinder website screenshots:</a:t>
            </a:r>
          </a:p>
        </p:txBody>
      </p:sp>
      <p:pic>
        <p:nvPicPr>
          <p:cNvPr id="11" name="Picture 10" descr="A screenshot of a computer&#10;&#10;Description automatically generated">
            <a:extLst>
              <a:ext uri="{FF2B5EF4-FFF2-40B4-BE49-F238E27FC236}">
                <a16:creationId xmlns:a16="http://schemas.microsoft.com/office/drawing/2014/main" id="{3938DE44-38DB-008E-2A77-F19189471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613" y="1622766"/>
            <a:ext cx="10311384" cy="4602903"/>
          </a:xfrm>
          <a:prstGeom prst="rect">
            <a:avLst/>
          </a:prstGeom>
        </p:spPr>
      </p:pic>
      <p:pic>
        <p:nvPicPr>
          <p:cNvPr id="4" name="Picture 3" descr="A logo for a company&#10;&#10;Description automatically generated">
            <a:extLst>
              <a:ext uri="{FF2B5EF4-FFF2-40B4-BE49-F238E27FC236}">
                <a16:creationId xmlns:a16="http://schemas.microsoft.com/office/drawing/2014/main" id="{ED0110DF-AEAA-C1DD-25AD-B776985B9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439072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CFA2-1B81-F119-F7AB-61151D4D689C}"/>
              </a:ext>
            </a:extLst>
          </p:cNvPr>
          <p:cNvSpPr>
            <a:spLocks noGrp="1"/>
          </p:cNvSpPr>
          <p:nvPr>
            <p:ph type="title"/>
          </p:nvPr>
        </p:nvSpPr>
        <p:spPr/>
        <p:txBody>
          <a:bodyPr/>
          <a:lstStyle/>
          <a:p>
            <a:r>
              <a:rPr lang="en-US">
                <a:ea typeface="+mj-lt"/>
                <a:cs typeface="+mj-lt"/>
              </a:rPr>
              <a:t>FactFinder website screenshots:</a:t>
            </a:r>
            <a:endParaRPr lang="en-US"/>
          </a:p>
        </p:txBody>
      </p:sp>
      <p:pic>
        <p:nvPicPr>
          <p:cNvPr id="5" name="Picture 4" descr="A person holding a circle in his hand&#10;&#10;Description automatically generated">
            <a:extLst>
              <a:ext uri="{FF2B5EF4-FFF2-40B4-BE49-F238E27FC236}">
                <a16:creationId xmlns:a16="http://schemas.microsoft.com/office/drawing/2014/main" id="{208BCB54-FBA9-C37E-15AF-189D15CA6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847" y="1540284"/>
            <a:ext cx="11015472" cy="5118785"/>
          </a:xfrm>
          <a:prstGeom prst="rect">
            <a:avLst/>
          </a:prstGeom>
        </p:spPr>
      </p:pic>
      <p:pic>
        <p:nvPicPr>
          <p:cNvPr id="4" name="Picture 3" descr="A logo for a company&#10;&#10;Description automatically generated">
            <a:extLst>
              <a:ext uri="{FF2B5EF4-FFF2-40B4-BE49-F238E27FC236}">
                <a16:creationId xmlns:a16="http://schemas.microsoft.com/office/drawing/2014/main" id="{15243379-FB11-1DC0-92BE-3B7FBB303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965929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515CE-89A5-960B-C949-D5D918A9F135}"/>
              </a:ext>
            </a:extLst>
          </p:cNvPr>
          <p:cNvSpPr>
            <a:spLocks noGrp="1"/>
          </p:cNvSpPr>
          <p:nvPr>
            <p:ph type="title"/>
          </p:nvPr>
        </p:nvSpPr>
        <p:spPr/>
        <p:txBody>
          <a:bodyPr/>
          <a:lstStyle/>
          <a:p>
            <a:r>
              <a:rPr lang="en-US">
                <a:ea typeface="+mj-lt"/>
                <a:cs typeface="+mj-lt"/>
              </a:rPr>
              <a:t>FactFinder website screenshots:</a:t>
            </a:r>
            <a:endParaRPr lang="en-US"/>
          </a:p>
        </p:txBody>
      </p:sp>
      <p:pic>
        <p:nvPicPr>
          <p:cNvPr id="5" name="Picture 4" descr="A screenshot of a website&#10;&#10;Description automatically generated">
            <a:extLst>
              <a:ext uri="{FF2B5EF4-FFF2-40B4-BE49-F238E27FC236}">
                <a16:creationId xmlns:a16="http://schemas.microsoft.com/office/drawing/2014/main" id="{5F7EDD97-732D-0170-2735-7FFBB7E1C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59" y="1557952"/>
            <a:ext cx="10460736" cy="5083450"/>
          </a:xfrm>
          <a:prstGeom prst="rect">
            <a:avLst/>
          </a:prstGeom>
        </p:spPr>
      </p:pic>
      <p:pic>
        <p:nvPicPr>
          <p:cNvPr id="4" name="Picture 3" descr="A logo for a company&#10;&#10;Description automatically generated">
            <a:extLst>
              <a:ext uri="{FF2B5EF4-FFF2-40B4-BE49-F238E27FC236}">
                <a16:creationId xmlns:a16="http://schemas.microsoft.com/office/drawing/2014/main" id="{A5CD0066-2DA2-4347-1EC1-5687B21A1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2789098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D330-DCB9-8885-F118-D2F807FB801B}"/>
              </a:ext>
            </a:extLst>
          </p:cNvPr>
          <p:cNvSpPr>
            <a:spLocks noGrp="1"/>
          </p:cNvSpPr>
          <p:nvPr>
            <p:ph type="title"/>
          </p:nvPr>
        </p:nvSpPr>
        <p:spPr/>
        <p:txBody>
          <a:bodyPr/>
          <a:lstStyle/>
          <a:p>
            <a:r>
              <a:rPr lang="en-US">
                <a:ea typeface="+mj-lt"/>
                <a:cs typeface="+mj-lt"/>
              </a:rPr>
              <a:t>FactFinder website screenshots:</a:t>
            </a:r>
            <a:endParaRPr lang="en-US"/>
          </a:p>
        </p:txBody>
      </p:sp>
      <p:pic>
        <p:nvPicPr>
          <p:cNvPr id="5" name="Picture 4" descr="A screenshot of a computer&#10;&#10;Description automatically generated">
            <a:extLst>
              <a:ext uri="{FF2B5EF4-FFF2-40B4-BE49-F238E27FC236}">
                <a16:creationId xmlns:a16="http://schemas.microsoft.com/office/drawing/2014/main" id="{C3B19F39-2EEB-48D0-EF0E-1ADD572A8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829" y="1615867"/>
            <a:ext cx="9753600" cy="5003281"/>
          </a:xfrm>
          <a:prstGeom prst="rect">
            <a:avLst/>
          </a:prstGeom>
        </p:spPr>
      </p:pic>
      <p:pic>
        <p:nvPicPr>
          <p:cNvPr id="4" name="Picture 3" descr="A logo for a company&#10;&#10;Description automatically generated">
            <a:extLst>
              <a:ext uri="{FF2B5EF4-FFF2-40B4-BE49-F238E27FC236}">
                <a16:creationId xmlns:a16="http://schemas.microsoft.com/office/drawing/2014/main" id="{A08ED113-54FC-CF8D-9E0A-E66DFDD53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3121415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A423B-4D1C-94C4-C033-CAD57EA825B8}"/>
              </a:ext>
            </a:extLst>
          </p:cNvPr>
          <p:cNvSpPr>
            <a:spLocks noGrp="1"/>
          </p:cNvSpPr>
          <p:nvPr>
            <p:ph type="title"/>
          </p:nvPr>
        </p:nvSpPr>
        <p:spPr/>
        <p:txBody>
          <a:bodyPr/>
          <a:lstStyle/>
          <a:p>
            <a:r>
              <a:rPr lang="en-US">
                <a:ea typeface="+mj-lt"/>
                <a:cs typeface="+mj-lt"/>
              </a:rPr>
              <a:t>FactFinder website screenshots:</a:t>
            </a:r>
            <a:endParaRPr lang="en-US" b="0">
              <a:solidFill>
                <a:srgbClr val="000000"/>
              </a:solidFill>
              <a:ea typeface="+mj-lt"/>
              <a:cs typeface="+mj-lt"/>
            </a:endParaRPr>
          </a:p>
          <a:p>
            <a:endParaRPr lang="en-US"/>
          </a:p>
        </p:txBody>
      </p:sp>
      <p:pic>
        <p:nvPicPr>
          <p:cNvPr id="5" name="Picture 4" descr="A screenshot of a computer&#10;&#10;Description automatically generated">
            <a:extLst>
              <a:ext uri="{FF2B5EF4-FFF2-40B4-BE49-F238E27FC236}">
                <a16:creationId xmlns:a16="http://schemas.microsoft.com/office/drawing/2014/main" id="{CC25540F-9454-C188-3F96-D4D9C69BD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76" y="1226270"/>
            <a:ext cx="10841885" cy="5356669"/>
          </a:xfrm>
          <a:prstGeom prst="rect">
            <a:avLst/>
          </a:prstGeom>
        </p:spPr>
      </p:pic>
      <p:pic>
        <p:nvPicPr>
          <p:cNvPr id="6" name="Picture 5" descr="A logo for a company&#10;&#10;Description automatically generated">
            <a:extLst>
              <a:ext uri="{FF2B5EF4-FFF2-40B4-BE49-F238E27FC236}">
                <a16:creationId xmlns:a16="http://schemas.microsoft.com/office/drawing/2014/main" id="{D184C195-5B37-2931-5CA1-226C50377C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8459" y="381"/>
            <a:ext cx="904875" cy="895350"/>
          </a:xfrm>
          <a:prstGeom prst="rect">
            <a:avLst/>
          </a:prstGeom>
        </p:spPr>
      </p:pic>
    </p:spTree>
    <p:extLst>
      <p:ext uri="{BB962C8B-B14F-4D97-AF65-F5344CB8AC3E}">
        <p14:creationId xmlns:p14="http://schemas.microsoft.com/office/powerpoint/2010/main" val="3119715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E4E784-E57D-CB8C-FC30-AFABBFDAAB5B}"/>
              </a:ext>
            </a:extLst>
          </p:cNvPr>
          <p:cNvSpPr>
            <a:spLocks noGrp="1"/>
          </p:cNvSpPr>
          <p:nvPr>
            <p:ph type="title"/>
          </p:nvPr>
        </p:nvSpPr>
        <p:spPr>
          <a:xfrm>
            <a:off x="387096" y="231013"/>
            <a:ext cx="10515600" cy="1325563"/>
          </a:xfrm>
        </p:spPr>
        <p:txBody>
          <a:bodyPr/>
          <a:lstStyle/>
          <a:p>
            <a:pPr algn="l"/>
            <a:r>
              <a:rPr lang="en-US">
                <a:ea typeface="+mj-lt"/>
                <a:cs typeface="+mj-lt"/>
              </a:rPr>
              <a:t>Retrospective</a:t>
            </a:r>
            <a:endParaRPr lang="en-US"/>
          </a:p>
        </p:txBody>
      </p:sp>
      <p:pic>
        <p:nvPicPr>
          <p:cNvPr id="14" name="Picture 13" descr="A logo for a company&#10;&#10;Description automatically generated">
            <a:extLst>
              <a:ext uri="{FF2B5EF4-FFF2-40B4-BE49-F238E27FC236}">
                <a16:creationId xmlns:a16="http://schemas.microsoft.com/office/drawing/2014/main" id="{D1EE9B99-B901-8AE6-3DAB-5CCBB1705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36" name="Picture 35" descr="A screenshot of a computer screen&#10;&#10;Description automatically generated">
            <a:extLst>
              <a:ext uri="{FF2B5EF4-FFF2-40B4-BE49-F238E27FC236}">
                <a16:creationId xmlns:a16="http://schemas.microsoft.com/office/drawing/2014/main" id="{935F7348-AF89-BB8A-6BE6-1F655830661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18517" y="1294411"/>
            <a:ext cx="9986994" cy="5189516"/>
          </a:xfrm>
          <a:prstGeom prst="rect">
            <a:avLst/>
          </a:prstGeom>
        </p:spPr>
      </p:pic>
    </p:spTree>
    <p:extLst>
      <p:ext uri="{BB962C8B-B14F-4D97-AF65-F5344CB8AC3E}">
        <p14:creationId xmlns:p14="http://schemas.microsoft.com/office/powerpoint/2010/main" val="342207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0EADC-6D68-3175-68FE-FC86D394B846}"/>
              </a:ext>
            </a:extLst>
          </p:cNvPr>
          <p:cNvSpPr>
            <a:spLocks noGrp="1"/>
          </p:cNvSpPr>
          <p:nvPr>
            <p:ph type="title"/>
          </p:nvPr>
        </p:nvSpPr>
        <p:spPr/>
        <p:txBody>
          <a:bodyPr/>
          <a:lstStyle/>
          <a:p>
            <a:r>
              <a:rPr lang="en-US"/>
              <a:t>Sprint 3 planning</a:t>
            </a:r>
          </a:p>
        </p:txBody>
      </p:sp>
      <p:pic>
        <p:nvPicPr>
          <p:cNvPr id="5" name="Chart Placeholder 4">
            <a:extLst>
              <a:ext uri="{FF2B5EF4-FFF2-40B4-BE49-F238E27FC236}">
                <a16:creationId xmlns:a16="http://schemas.microsoft.com/office/drawing/2014/main" id="{ABF92CFC-4639-F0A5-24D1-CFD9C9E009B6}"/>
              </a:ext>
            </a:extLst>
          </p:cNvPr>
          <p:cNvPicPr>
            <a:picLocks noGrp="1" noChangeAspect="1"/>
          </p:cNvPicPr>
          <p:nvPr>
            <p:ph type="chart" sz="quarter" idx="27"/>
          </p:nvPr>
        </p:nvPicPr>
        <p:blipFill>
          <a:blip r:embed="rId2">
            <a:extLst>
              <a:ext uri="{28A0092B-C50C-407E-A947-70E740481C1C}">
                <a14:useLocalDpi xmlns:a14="http://schemas.microsoft.com/office/drawing/2010/main" val="0"/>
              </a:ext>
            </a:extLst>
          </a:blip>
          <a:stretch>
            <a:fillRect/>
          </a:stretch>
        </p:blipFill>
        <p:spPr>
          <a:xfrm>
            <a:off x="1838344" y="1714161"/>
            <a:ext cx="8413961" cy="4741291"/>
          </a:xfrm>
          <a:prstGeom prst="rect">
            <a:avLst/>
          </a:prstGeom>
        </p:spPr>
      </p:pic>
      <p:pic>
        <p:nvPicPr>
          <p:cNvPr id="4" name="Picture 3" descr="A logo for a company&#10;&#10;Description automatically generated">
            <a:extLst>
              <a:ext uri="{FF2B5EF4-FFF2-40B4-BE49-F238E27FC236}">
                <a16:creationId xmlns:a16="http://schemas.microsoft.com/office/drawing/2014/main" id="{85C01071-8688-7C9B-54B5-6BE2CEE1D9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7" name="Picture 6" descr="A logo for a company&#10;&#10;Description automatically generated">
            <a:extLst>
              <a:ext uri="{FF2B5EF4-FFF2-40B4-BE49-F238E27FC236}">
                <a16:creationId xmlns:a16="http://schemas.microsoft.com/office/drawing/2014/main" id="{E53E12EB-DEA6-8BB3-4E46-BA6BC973C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1430" y="154114"/>
            <a:ext cx="903732" cy="886587"/>
          </a:xfrm>
          <a:prstGeom prst="rect">
            <a:avLst/>
          </a:prstGeom>
        </p:spPr>
      </p:pic>
    </p:spTree>
    <p:extLst>
      <p:ext uri="{BB962C8B-B14F-4D97-AF65-F5344CB8AC3E}">
        <p14:creationId xmlns:p14="http://schemas.microsoft.com/office/powerpoint/2010/main" val="3835943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26675-A409-D214-9B79-13691C253422}"/>
              </a:ext>
            </a:extLst>
          </p:cNvPr>
          <p:cNvSpPr>
            <a:spLocks noGrp="1"/>
          </p:cNvSpPr>
          <p:nvPr>
            <p:ph type="title"/>
          </p:nvPr>
        </p:nvSpPr>
        <p:spPr/>
        <p:txBody>
          <a:bodyPr/>
          <a:lstStyle/>
          <a:p>
            <a:r>
              <a:rPr lang="en-US"/>
              <a:t>Live Application Demo</a:t>
            </a:r>
            <a:br>
              <a:rPr lang="en-US"/>
            </a:br>
            <a:endParaRPr lang="en-US"/>
          </a:p>
        </p:txBody>
      </p:sp>
      <p:pic>
        <p:nvPicPr>
          <p:cNvPr id="6" name="Picture 5" descr="A logo for a company&#10;&#10;Description automatically generated">
            <a:extLst>
              <a:ext uri="{FF2B5EF4-FFF2-40B4-BE49-F238E27FC236}">
                <a16:creationId xmlns:a16="http://schemas.microsoft.com/office/drawing/2014/main" id="{7C36687F-4003-F952-8CE9-D25AF8EA57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4" name="video1168753828">
            <a:hlinkClick r:id="" action="ppaction://media"/>
            <a:extLst>
              <a:ext uri="{FF2B5EF4-FFF2-40B4-BE49-F238E27FC236}">
                <a16:creationId xmlns:a16="http://schemas.microsoft.com/office/drawing/2014/main" id="{508840E4-9E54-1F02-C79F-5BFB388910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0103" y="1445076"/>
            <a:ext cx="9753600" cy="5105400"/>
          </a:xfrm>
          <a:prstGeom prst="rect">
            <a:avLst/>
          </a:prstGeom>
        </p:spPr>
      </p:pic>
    </p:spTree>
    <p:extLst>
      <p:ext uri="{BB962C8B-B14F-4D97-AF65-F5344CB8AC3E}">
        <p14:creationId xmlns:p14="http://schemas.microsoft.com/office/powerpoint/2010/main" val="240724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AE9D6-5F1F-AD93-03E7-BE664307F2DB}"/>
              </a:ext>
            </a:extLst>
          </p:cNvPr>
          <p:cNvSpPr>
            <a:spLocks noGrp="1"/>
          </p:cNvSpPr>
          <p:nvPr>
            <p:ph type="title"/>
          </p:nvPr>
        </p:nvSpPr>
        <p:spPr/>
        <p:txBody>
          <a:bodyPr/>
          <a:lstStyle/>
          <a:p>
            <a:r>
              <a:rPr lang="en-US" sz="3200"/>
              <a:t>Improvements made from Professor Feedback:</a:t>
            </a:r>
            <a:endParaRPr lang="en-US" sz="3200" b="0">
              <a:solidFill>
                <a:srgbClr val="000000"/>
              </a:solidFill>
              <a:latin typeface="Times"/>
              <a:cs typeface="Times"/>
            </a:endParaRPr>
          </a:p>
        </p:txBody>
      </p:sp>
      <p:sp>
        <p:nvSpPr>
          <p:cNvPr id="3" name="Chart Placeholder 2">
            <a:extLst>
              <a:ext uri="{FF2B5EF4-FFF2-40B4-BE49-F238E27FC236}">
                <a16:creationId xmlns:a16="http://schemas.microsoft.com/office/drawing/2014/main" id="{1FFD8E03-44AE-13D7-C6CA-20696EB290EF}"/>
              </a:ext>
            </a:extLst>
          </p:cNvPr>
          <p:cNvSpPr>
            <a:spLocks noGrp="1"/>
          </p:cNvSpPr>
          <p:nvPr>
            <p:ph type="chart" sz="quarter" idx="27"/>
          </p:nvPr>
        </p:nvSpPr>
        <p:spPr/>
        <p:txBody>
          <a:bodyPr/>
          <a:lstStyle/>
          <a:p>
            <a:r>
              <a:rPr lang="en-US" sz="2800"/>
              <a:t>Improved problem statement.</a:t>
            </a:r>
          </a:p>
          <a:p>
            <a:r>
              <a:rPr lang="en-US" sz="2800"/>
              <a:t>Improved the project description based on feedback.</a:t>
            </a:r>
          </a:p>
          <a:p>
            <a:r>
              <a:rPr lang="en-US" sz="2800"/>
              <a:t>Updated the team agreement. </a:t>
            </a:r>
          </a:p>
          <a:p>
            <a:r>
              <a:rPr lang="en-US" sz="2800"/>
              <a:t>Retrospective slides were missing, we added that.</a:t>
            </a:r>
          </a:p>
          <a:p>
            <a:r>
              <a:rPr lang="en-US" sz="2800" err="1"/>
              <a:t>Github</a:t>
            </a:r>
            <a:r>
              <a:rPr lang="en-US" sz="2800"/>
              <a:t> link was also missing. We added that.</a:t>
            </a:r>
          </a:p>
          <a:p>
            <a:r>
              <a:rPr lang="en-US" sz="2800"/>
              <a:t>Removed unused screenshot data. </a:t>
            </a:r>
          </a:p>
          <a:p>
            <a:endParaRPr lang="en-US"/>
          </a:p>
          <a:p>
            <a:endParaRPr lang="en-US"/>
          </a:p>
        </p:txBody>
      </p:sp>
      <p:pic>
        <p:nvPicPr>
          <p:cNvPr id="5" name="Picture 4" descr="A logo for a company&#10;&#10;Description automatically generated">
            <a:extLst>
              <a:ext uri="{FF2B5EF4-FFF2-40B4-BE49-F238E27FC236}">
                <a16:creationId xmlns:a16="http://schemas.microsoft.com/office/drawing/2014/main" id="{AA4D19EC-E2C9-A28A-22EA-F598CDA25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234900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ogo for a company&#10;&#10;Description automatically generated">
            <a:extLst>
              <a:ext uri="{FF2B5EF4-FFF2-40B4-BE49-F238E27FC236}">
                <a16:creationId xmlns:a16="http://schemas.microsoft.com/office/drawing/2014/main" id="{ED05C75C-2663-801D-28AC-4C01A12CFE95}"/>
              </a:ext>
            </a:extLst>
          </p:cNvPr>
          <p:cNvPicPr>
            <a:picLocks noChangeAspect="1"/>
          </p:cNvPicPr>
          <p:nvPr/>
        </p:nvPicPr>
        <p:blipFill rotWithShape="1">
          <a:blip r:embed="rId2">
            <a:extLst>
              <a:ext uri="{28A0092B-C50C-407E-A947-70E740481C1C}">
                <a14:useLocalDpi xmlns:a14="http://schemas.microsoft.com/office/drawing/2010/main" val="0"/>
              </a:ext>
            </a:extLst>
          </a:blip>
          <a:srcRect b="-1823"/>
          <a:stretch/>
        </p:blipFill>
        <p:spPr>
          <a:xfrm>
            <a:off x="7425700" y="566011"/>
            <a:ext cx="4246222" cy="4731087"/>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noFill/>
          <a:ln w="19050">
            <a:solidFill>
              <a:schemeClr val="tx1"/>
            </a:solidFill>
          </a:ln>
        </p:spPr>
      </p:pic>
      <p:sp>
        <p:nvSpPr>
          <p:cNvPr id="5" name="TextBox 4">
            <a:extLst>
              <a:ext uri="{FF2B5EF4-FFF2-40B4-BE49-F238E27FC236}">
                <a16:creationId xmlns:a16="http://schemas.microsoft.com/office/drawing/2014/main" id="{0701B56C-0865-916C-6482-5E33CBB7CFA2}"/>
              </a:ext>
            </a:extLst>
          </p:cNvPr>
          <p:cNvSpPr txBox="1"/>
          <p:nvPr/>
        </p:nvSpPr>
        <p:spPr>
          <a:xfrm>
            <a:off x="517427" y="3253120"/>
            <a:ext cx="4959822" cy="200715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spcBef>
                <a:spcPts val="1000"/>
              </a:spcBef>
            </a:pPr>
            <a:r>
              <a:rPr lang="en-US" altLang="zh-CN" sz="1500" b="0" kern="1200">
                <a:solidFill>
                  <a:schemeClr val="bg1"/>
                </a:solidFill>
                <a:latin typeface="+mn-lt"/>
                <a:ea typeface="+mn-ea"/>
                <a:cs typeface="+mn-cs"/>
                <a:hlinkClick r:id="rId3">
                  <a:extLst>
                    <a:ext uri="{A12FA001-AC4F-418D-AE19-62706E023703}">
                      <ahyp:hlinkClr xmlns:ahyp="http://schemas.microsoft.com/office/drawing/2018/hyperlinkcolor" val="tx"/>
                    </a:ext>
                  </a:extLst>
                </a:hlinkClick>
              </a:rPr>
              <a:t>https://github.com/htmw/2024S-JusticeLeague/wiki</a:t>
            </a:r>
            <a:endParaRPr lang="en-US" altLang="zh-CN" sz="1500" b="0" kern="1200">
              <a:solidFill>
                <a:schemeClr val="bg1"/>
              </a:solidFill>
              <a:latin typeface="+mn-lt"/>
              <a:ea typeface="+mn-ea"/>
              <a:cs typeface="+mn-cs"/>
            </a:endParaRPr>
          </a:p>
          <a:p>
            <a:pPr>
              <a:spcBef>
                <a:spcPts val="1000"/>
              </a:spcBef>
            </a:pPr>
            <a:endParaRPr lang="en-US" altLang="zh-CN" sz="1500" b="0" kern="1200">
              <a:solidFill>
                <a:schemeClr val="bg1"/>
              </a:solidFill>
              <a:latin typeface="+mn-lt"/>
              <a:ea typeface="+mn-ea"/>
              <a:cs typeface="+mn-cs"/>
            </a:endParaRPr>
          </a:p>
        </p:txBody>
      </p:sp>
      <p:sp>
        <p:nvSpPr>
          <p:cNvPr id="2" name="Title 1">
            <a:extLst>
              <a:ext uri="{FF2B5EF4-FFF2-40B4-BE49-F238E27FC236}">
                <a16:creationId xmlns:a16="http://schemas.microsoft.com/office/drawing/2014/main" id="{73F496AE-67F8-3942-664F-4B72B7F2FC2E}"/>
              </a:ext>
            </a:extLst>
          </p:cNvPr>
          <p:cNvSpPr>
            <a:spLocks noGrp="1"/>
          </p:cNvSpPr>
          <p:nvPr>
            <p:ph type="title"/>
          </p:nvPr>
        </p:nvSpPr>
        <p:spPr>
          <a:xfrm>
            <a:off x="517427" y="1839498"/>
            <a:ext cx="9823998" cy="1325563"/>
          </a:xfrm>
        </p:spPr>
        <p:txBody>
          <a:bodyPr vert="horz" lIns="91440" tIns="45720" rIns="91440" bIns="45720" rtlCol="0" anchor="t">
            <a:normAutofit/>
          </a:bodyPr>
          <a:lstStyle/>
          <a:p>
            <a:r>
              <a:rPr lang="en-US" b="1" kern="1200">
                <a:latin typeface="+mj-lt"/>
                <a:ea typeface="+mj-ea"/>
                <a:cs typeface="+mj-cs"/>
              </a:rPr>
              <a:t>Git Hub link:</a:t>
            </a:r>
          </a:p>
        </p:txBody>
      </p:sp>
    </p:spTree>
    <p:extLst>
      <p:ext uri="{BB962C8B-B14F-4D97-AF65-F5344CB8AC3E}">
        <p14:creationId xmlns:p14="http://schemas.microsoft.com/office/powerpoint/2010/main" val="66800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val="0"/>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val="0"/>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val="0"/>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sz="2000"/>
              <a:t> Team Justice League</a:t>
            </a:r>
          </a:p>
          <a:p>
            <a:endParaRPr lang="en-US"/>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val="0"/>
              </a:ext>
            </a:extLst>
          </a:blip>
          <a:srcRect/>
          <a:stretch>
            <a:fillRect/>
          </a:stretch>
        </p:blipFill>
        <p:spPr/>
      </p:pic>
      <p:pic>
        <p:nvPicPr>
          <p:cNvPr id="3" name="Picture 2" descr="A logo for a company&#10;&#10;Description automatically generated">
            <a:extLst>
              <a:ext uri="{FF2B5EF4-FFF2-40B4-BE49-F238E27FC236}">
                <a16:creationId xmlns:a16="http://schemas.microsoft.com/office/drawing/2014/main" id="{9F9FAC7C-0262-0380-E887-7E988182CB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529279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4AFC-9181-A445-477D-FDDD02CF7754}"/>
              </a:ext>
            </a:extLst>
          </p:cNvPr>
          <p:cNvSpPr>
            <a:spLocks noGrp="1"/>
          </p:cNvSpPr>
          <p:nvPr>
            <p:ph type="title"/>
          </p:nvPr>
        </p:nvSpPr>
        <p:spPr/>
        <p:txBody>
          <a:bodyPr/>
          <a:lstStyle/>
          <a:p>
            <a:r>
              <a:rPr lang="en-US"/>
              <a:t>Project Description</a:t>
            </a:r>
          </a:p>
        </p:txBody>
      </p:sp>
      <p:sp>
        <p:nvSpPr>
          <p:cNvPr id="9" name="TextBox 8">
            <a:extLst>
              <a:ext uri="{FF2B5EF4-FFF2-40B4-BE49-F238E27FC236}">
                <a16:creationId xmlns:a16="http://schemas.microsoft.com/office/drawing/2014/main" id="{070F6BF7-0F83-A859-ED4E-E3394B6B8F50}"/>
              </a:ext>
            </a:extLst>
          </p:cNvPr>
          <p:cNvSpPr txBox="1"/>
          <p:nvPr/>
        </p:nvSpPr>
        <p:spPr>
          <a:xfrm>
            <a:off x="804333" y="1513417"/>
            <a:ext cx="1076325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prstClr val="white"/>
                </a:solidFill>
                <a:ea typeface="+mn-lt"/>
                <a:cs typeface="+mn-lt"/>
              </a:rPr>
              <a:t>Fact Finder</a:t>
            </a:r>
            <a:r>
              <a:rPr lang="en-US">
                <a:solidFill>
                  <a:prstClr val="white"/>
                </a:solidFill>
                <a:ea typeface="+mn-lt"/>
                <a:cs typeface="+mn-lt"/>
              </a:rPr>
              <a:t> is a web app designed to combat online misinformation by differentiating between fake and real news. Additionally, it can create a summary of the news.</a:t>
            </a:r>
            <a:endParaRPr lang="en-US">
              <a:solidFill>
                <a:prstClr val="white"/>
              </a:solidFill>
            </a:endParaRPr>
          </a:p>
          <a:p>
            <a:r>
              <a:rPr lang="en-US" b="1">
                <a:solidFill>
                  <a:prstClr val="white"/>
                </a:solidFill>
                <a:ea typeface="+mn-lt"/>
                <a:cs typeface="+mn-lt"/>
              </a:rPr>
              <a:t>For</a:t>
            </a:r>
            <a:r>
              <a:rPr lang="en-US">
                <a:solidFill>
                  <a:prstClr val="white"/>
                </a:solidFill>
                <a:ea typeface="+mn-lt"/>
                <a:cs typeface="+mn-lt"/>
              </a:rPr>
              <a:t> anyone concerned about online misinformation and facing time constraints for reading news articles.</a:t>
            </a:r>
            <a:endParaRPr lang="en-US">
              <a:solidFill>
                <a:prstClr val="white"/>
              </a:solidFill>
            </a:endParaRPr>
          </a:p>
          <a:p>
            <a:r>
              <a:rPr lang="en-US" b="1">
                <a:solidFill>
                  <a:prstClr val="white"/>
                </a:solidFill>
                <a:ea typeface="+mn-lt"/>
                <a:cs typeface="+mn-lt"/>
              </a:rPr>
              <a:t>who</a:t>
            </a:r>
            <a:r>
              <a:rPr lang="en-US">
                <a:solidFill>
                  <a:prstClr val="white"/>
                </a:solidFill>
                <a:ea typeface="+mn-lt"/>
                <a:cs typeface="+mn-lt"/>
              </a:rPr>
              <a:t> upload the news article</a:t>
            </a:r>
            <a:endParaRPr lang="en-US">
              <a:solidFill>
                <a:prstClr val="white"/>
              </a:solidFill>
            </a:endParaRPr>
          </a:p>
          <a:p>
            <a:r>
              <a:rPr lang="en-US" b="1">
                <a:solidFill>
                  <a:prstClr val="white"/>
                </a:solidFill>
                <a:ea typeface="+mn-lt"/>
                <a:cs typeface="+mn-lt"/>
              </a:rPr>
              <a:t>the</a:t>
            </a:r>
            <a:r>
              <a:rPr lang="en-US">
                <a:solidFill>
                  <a:prstClr val="white"/>
                </a:solidFill>
                <a:ea typeface="+mn-lt"/>
                <a:cs typeface="+mn-lt"/>
              </a:rPr>
              <a:t> Fact Finder web app</a:t>
            </a:r>
            <a:endParaRPr lang="en-US">
              <a:solidFill>
                <a:prstClr val="white"/>
              </a:solidFill>
            </a:endParaRPr>
          </a:p>
          <a:p>
            <a:r>
              <a:rPr lang="en-US" b="1">
                <a:solidFill>
                  <a:prstClr val="white"/>
                </a:solidFill>
                <a:ea typeface="+mn-lt"/>
                <a:cs typeface="+mn-lt"/>
              </a:rPr>
              <a:t>is a web app</a:t>
            </a:r>
            <a:r>
              <a:rPr lang="en-US">
                <a:solidFill>
                  <a:prstClr val="white"/>
                </a:solidFill>
                <a:ea typeface="+mn-lt"/>
                <a:cs typeface="+mn-lt"/>
              </a:rPr>
              <a:t> that use machine learning and deep learning algorithms</a:t>
            </a:r>
            <a:endParaRPr lang="en-US">
              <a:solidFill>
                <a:prstClr val="white"/>
              </a:solidFill>
            </a:endParaRPr>
          </a:p>
          <a:p>
            <a:r>
              <a:rPr lang="en-US" b="1">
                <a:solidFill>
                  <a:prstClr val="white"/>
                </a:solidFill>
                <a:ea typeface="+mn-lt"/>
                <a:cs typeface="+mn-lt"/>
              </a:rPr>
              <a:t>that</a:t>
            </a:r>
            <a:r>
              <a:rPr lang="en-US">
                <a:solidFill>
                  <a:prstClr val="white"/>
                </a:solidFill>
                <a:ea typeface="+mn-lt"/>
                <a:cs typeface="+mn-lt"/>
              </a:rPr>
              <a:t> can detect misinformation.</a:t>
            </a:r>
            <a:endParaRPr lang="en-US">
              <a:solidFill>
                <a:prstClr val="white"/>
              </a:solidFill>
            </a:endParaRPr>
          </a:p>
          <a:p>
            <a:r>
              <a:rPr lang="en-US" b="1">
                <a:solidFill>
                  <a:prstClr val="white"/>
                </a:solidFill>
                <a:ea typeface="+mn-lt"/>
                <a:cs typeface="+mn-lt"/>
              </a:rPr>
              <a:t>Unlike</a:t>
            </a:r>
            <a:r>
              <a:rPr lang="en-US">
                <a:solidFill>
                  <a:prstClr val="white"/>
                </a:solidFill>
                <a:ea typeface="+mn-lt"/>
                <a:cs typeface="+mn-lt"/>
              </a:rPr>
              <a:t> believe any information on internet.</a:t>
            </a:r>
            <a:endParaRPr lang="en-US">
              <a:solidFill>
                <a:prstClr val="white"/>
              </a:solidFill>
            </a:endParaRPr>
          </a:p>
          <a:p>
            <a:r>
              <a:rPr lang="en-US" b="1">
                <a:solidFill>
                  <a:prstClr val="white"/>
                </a:solidFill>
                <a:ea typeface="+mn-lt"/>
                <a:cs typeface="+mn-lt"/>
              </a:rPr>
              <a:t>Our </a:t>
            </a:r>
            <a:r>
              <a:rPr lang="en-US">
                <a:solidFill>
                  <a:prstClr val="white"/>
                </a:solidFill>
                <a:ea typeface="+mn-lt"/>
                <a:cs typeface="+mn-lt"/>
              </a:rPr>
              <a:t>application verifies the authenticity of information and saves time by creating summaries of articles.</a:t>
            </a:r>
            <a:endParaRPr lang="en-US">
              <a:solidFill>
                <a:prstClr val="white"/>
              </a:solidFill>
            </a:endParaRPr>
          </a:p>
          <a:p>
            <a:pPr marL="0" indent="0" algn="l">
              <a:lnSpc>
                <a:spcPct val="100000"/>
              </a:lnSpc>
              <a:spcBef>
                <a:spcPts val="0"/>
              </a:spcBef>
              <a:buFontTx/>
              <a:buNone/>
            </a:pPr>
            <a:endParaRPr lang="en-US" sz="1800">
              <a:solidFill>
                <a:prstClr val="white"/>
              </a:solidFill>
              <a:latin typeface="Posterama" panose="020B0504020200020000" pitchFamily="34" charset="0"/>
              <a:ea typeface="微软雅黑"/>
              <a:cs typeface="Posterama" panose="020B0504020200020000" pitchFamily="34" charset="0"/>
            </a:endParaRPr>
          </a:p>
        </p:txBody>
      </p:sp>
      <p:sp>
        <p:nvSpPr>
          <p:cNvPr id="10" name="TextBox 9">
            <a:extLst>
              <a:ext uri="{FF2B5EF4-FFF2-40B4-BE49-F238E27FC236}">
                <a16:creationId xmlns:a16="http://schemas.microsoft.com/office/drawing/2014/main" id="{9203BD5F-DFBD-0A8F-9E72-26ED1E2169FF}"/>
              </a:ext>
            </a:extLst>
          </p:cNvPr>
          <p:cNvSpPr txBox="1"/>
          <p:nvPr/>
        </p:nvSpPr>
        <p:spPr>
          <a:xfrm>
            <a:off x="853179" y="4693301"/>
            <a:ext cx="824708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prstClr val="white"/>
                </a:solidFill>
                <a:latin typeface="Posterama"/>
                <a:ea typeface="微软雅黑"/>
                <a:cs typeface="Posterama"/>
              </a:rPr>
              <a:t>Benefit Outcomes:</a:t>
            </a:r>
            <a:endParaRPr lang="en-US">
              <a:solidFill>
                <a:prstClr val="white"/>
              </a:solidFill>
              <a:latin typeface="Posterama" panose="020B0504020200020000" pitchFamily="34" charset="0"/>
              <a:ea typeface="微软雅黑"/>
              <a:cs typeface="Posterama" panose="020B0504020200020000" pitchFamily="34" charset="0"/>
            </a:endParaRPr>
          </a:p>
          <a:p>
            <a:r>
              <a:rPr lang="en-US">
                <a:solidFill>
                  <a:prstClr val="white"/>
                </a:solidFill>
                <a:ea typeface="+mn-lt"/>
                <a:cs typeface="+mn-lt"/>
              </a:rPr>
              <a:t>•    Ensuring the authenticity of the information.</a:t>
            </a:r>
            <a:endParaRPr lang="en-US"/>
          </a:p>
          <a:p>
            <a:r>
              <a:rPr lang="en-US">
                <a:solidFill>
                  <a:prstClr val="white"/>
                </a:solidFill>
                <a:ea typeface="+mn-lt"/>
                <a:cs typeface="+mn-lt"/>
              </a:rPr>
              <a:t>•    Saves valuable time by generating summaries of the articles.</a:t>
            </a:r>
            <a:endParaRPr lang="en-US"/>
          </a:p>
          <a:p>
            <a:r>
              <a:rPr lang="en-US">
                <a:solidFill>
                  <a:prstClr val="white"/>
                </a:solidFill>
                <a:ea typeface="+mn-lt"/>
                <a:cs typeface="+mn-lt"/>
              </a:rPr>
              <a:t>•    Contributes to the fight against misinformation.</a:t>
            </a:r>
            <a:endParaRPr lang="en-US"/>
          </a:p>
        </p:txBody>
      </p:sp>
      <p:pic>
        <p:nvPicPr>
          <p:cNvPr id="4" name="Picture 3" descr="A logo for a company&#10;&#10;Description automatically generated">
            <a:extLst>
              <a:ext uri="{FF2B5EF4-FFF2-40B4-BE49-F238E27FC236}">
                <a16:creationId xmlns:a16="http://schemas.microsoft.com/office/drawing/2014/main" id="{47CD7B50-CFCD-17F8-43FF-4FCB6616A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3269050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0FB32-019E-F475-7CD6-21205918A2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BA1F4-3ADC-A0AD-387E-2042FD6D3F00}"/>
              </a:ext>
            </a:extLst>
          </p:cNvPr>
          <p:cNvSpPr>
            <a:spLocks noGrp="1"/>
          </p:cNvSpPr>
          <p:nvPr>
            <p:ph type="title"/>
          </p:nvPr>
        </p:nvSpPr>
        <p:spPr>
          <a:xfrm>
            <a:off x="593601" y="507076"/>
            <a:ext cx="10509828" cy="864524"/>
          </a:xfrm>
        </p:spPr>
        <p:txBody>
          <a:bodyPr/>
          <a:lstStyle/>
          <a:p>
            <a:r>
              <a:rPr lang="en-US" sz="3200"/>
              <a:t>Team working agreement</a:t>
            </a:r>
          </a:p>
        </p:txBody>
      </p:sp>
      <p:pic>
        <p:nvPicPr>
          <p:cNvPr id="7" name="Shape 31">
            <a:extLst>
              <a:ext uri="{FF2B5EF4-FFF2-40B4-BE49-F238E27FC236}">
                <a16:creationId xmlns:a16="http://schemas.microsoft.com/office/drawing/2014/main" id="{DCE12A20-444E-1D2F-AD48-317B7D435323}"/>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t="2555" b="2555"/>
          <a:stretch>
            <a:fillRect/>
          </a:stretch>
        </p:blipFill>
        <p:spPr>
          <a:xfrm>
            <a:off x="-2030345" y="7961031"/>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9" name="Chart Placeholder 8">
            <a:extLst>
              <a:ext uri="{FF2B5EF4-FFF2-40B4-BE49-F238E27FC236}">
                <a16:creationId xmlns:a16="http://schemas.microsoft.com/office/drawing/2014/main" id="{7693EA80-9493-9327-A59D-B4632B53359F}"/>
              </a:ext>
            </a:extLst>
          </p:cNvPr>
          <p:cNvPicPr>
            <a:picLocks noGrp="1" noChangeAspect="1"/>
          </p:cNvPicPr>
          <p:nvPr>
            <p:ph type="chart" sz="quarter" idx="27"/>
          </p:nvPr>
        </p:nvPicPr>
        <p:blipFill>
          <a:blip r:embed="rId3">
            <a:extLst>
              <a:ext uri="{28A0092B-C50C-407E-A947-70E740481C1C}">
                <a14:useLocalDpi xmlns:a14="http://schemas.microsoft.com/office/drawing/2010/main" val="0"/>
              </a:ext>
            </a:extLst>
          </a:blip>
          <a:stretch>
            <a:fillRect/>
          </a:stretch>
        </p:blipFill>
        <p:spPr>
          <a:xfrm>
            <a:off x="6260445" y="1563009"/>
            <a:ext cx="5751438" cy="4274905"/>
          </a:xfrm>
          <a:prstGeom prst="rect">
            <a:avLst/>
          </a:prstGeom>
        </p:spPr>
      </p:pic>
      <p:pic>
        <p:nvPicPr>
          <p:cNvPr id="8" name="Picture 7">
            <a:extLst>
              <a:ext uri="{FF2B5EF4-FFF2-40B4-BE49-F238E27FC236}">
                <a16:creationId xmlns:a16="http://schemas.microsoft.com/office/drawing/2014/main" id="{0A68B450-568A-DE67-1C12-EAFDE6598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117" y="1563009"/>
            <a:ext cx="5926466" cy="4282553"/>
          </a:xfrm>
          <a:prstGeom prst="rect">
            <a:avLst/>
          </a:prstGeom>
        </p:spPr>
      </p:pic>
      <p:pic>
        <p:nvPicPr>
          <p:cNvPr id="4" name="Picture 3" descr="A logo for a company&#10;&#10;Description automatically generated">
            <a:extLst>
              <a:ext uri="{FF2B5EF4-FFF2-40B4-BE49-F238E27FC236}">
                <a16:creationId xmlns:a16="http://schemas.microsoft.com/office/drawing/2014/main" id="{9252B4D4-6F25-7E26-B1D1-D4B8B2D65B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191913516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E324-C92A-D248-90B9-AB81F4089309}"/>
              </a:ext>
            </a:extLst>
          </p:cNvPr>
          <p:cNvSpPr>
            <a:spLocks noGrp="1"/>
          </p:cNvSpPr>
          <p:nvPr>
            <p:ph type="title"/>
          </p:nvPr>
        </p:nvSpPr>
        <p:spPr>
          <a:xfrm>
            <a:off x="4319574" y="104892"/>
            <a:ext cx="4271162" cy="425563"/>
          </a:xfrm>
        </p:spPr>
        <p:txBody>
          <a:bodyPr/>
          <a:lstStyle/>
          <a:p>
            <a:r>
              <a:rPr lang="en-US"/>
              <a:t>Personas</a:t>
            </a:r>
          </a:p>
        </p:txBody>
      </p:sp>
      <p:sp>
        <p:nvSpPr>
          <p:cNvPr id="3" name="Text Placeholder 2">
            <a:extLst>
              <a:ext uri="{FF2B5EF4-FFF2-40B4-BE49-F238E27FC236}">
                <a16:creationId xmlns:a16="http://schemas.microsoft.com/office/drawing/2014/main" id="{74CB39BB-14AB-850A-2C1F-5BD8D98F4864}"/>
              </a:ext>
            </a:extLst>
          </p:cNvPr>
          <p:cNvSpPr>
            <a:spLocks noGrp="1"/>
          </p:cNvSpPr>
          <p:nvPr>
            <p:ph type="body" sz="quarter" idx="28"/>
          </p:nvPr>
        </p:nvSpPr>
        <p:spPr>
          <a:xfrm>
            <a:off x="4379574" y="837546"/>
            <a:ext cx="7380180" cy="4596043"/>
          </a:xfrm>
        </p:spPr>
        <p:txBody>
          <a:bodyPr vert="horz" lIns="91440" tIns="45720" rIns="91440" bIns="45720" rtlCol="0" anchor="t">
            <a:noAutofit/>
          </a:bodyPr>
          <a:lstStyle/>
          <a:p>
            <a:r>
              <a:rPr lang="en-US" sz="1800">
                <a:ea typeface="+mn-lt"/>
                <a:cs typeface="+mn-lt"/>
              </a:rPr>
              <a:t>Background: Maria is a community activist working on social justice issues. She recognizes the role of misinformation in shaping public opinion and wants to combat false narratives that may undermine her advocacy efforts. Maria is motivated to use the web application as a tool to verify information before sharing it within her community. </a:t>
            </a:r>
            <a:endParaRPr lang="en-US" sz="1800"/>
          </a:p>
          <a:p>
            <a:endParaRPr lang="en-US" sz="1800">
              <a:ea typeface="+mn-lt"/>
              <a:cs typeface="+mn-lt"/>
            </a:endParaRPr>
          </a:p>
          <a:p>
            <a:r>
              <a:rPr lang="en-US" sz="1800">
                <a:ea typeface="+mn-lt"/>
                <a:cs typeface="+mn-lt"/>
              </a:rPr>
              <a:t>Age: 35</a:t>
            </a:r>
            <a:endParaRPr lang="en-US" sz="1800"/>
          </a:p>
          <a:p>
            <a:r>
              <a:rPr lang="en-US" sz="1800">
                <a:ea typeface="+mn-lt"/>
                <a:cs typeface="+mn-lt"/>
              </a:rPr>
              <a:t>Occupation: Community Activist</a:t>
            </a:r>
            <a:endParaRPr lang="en-US" sz="1800"/>
          </a:p>
          <a:p>
            <a:endParaRPr lang="en-US" sz="1800">
              <a:ea typeface="+mn-lt"/>
              <a:cs typeface="+mn-lt"/>
            </a:endParaRPr>
          </a:p>
          <a:p>
            <a:r>
              <a:rPr lang="en-US" sz="1800">
                <a:ea typeface="+mn-lt"/>
                <a:cs typeface="+mn-lt"/>
              </a:rPr>
              <a:t>Goals and Motivation: Maria's goal is to empower her community with reliable information. By leveraging the web application, she aims to strengthen the credibility of her advocacy work, foster informed discussions, and counteract misinformation that may be used to undermine social justice causes</a:t>
            </a:r>
            <a:endParaRPr lang="en-US" sz="1800"/>
          </a:p>
          <a:p>
            <a:endParaRPr lang="en-US"/>
          </a:p>
        </p:txBody>
      </p:sp>
      <p:pic>
        <p:nvPicPr>
          <p:cNvPr id="10" name="Picture Placeholder 9" descr="Free photo person holding a speech at official event">
            <a:extLst>
              <a:ext uri="{FF2B5EF4-FFF2-40B4-BE49-F238E27FC236}">
                <a16:creationId xmlns:a16="http://schemas.microsoft.com/office/drawing/2014/main" id="{45C9E357-3E4F-EBF5-F570-79E5B075D87F}"/>
              </a:ext>
            </a:extLst>
          </p:cNvPr>
          <p:cNvPicPr>
            <a:picLocks noGrp="1" noChangeAspect="1"/>
          </p:cNvPicPr>
          <p:nvPr>
            <p:ph type="pic" sz="quarter" idx="51"/>
          </p:nvPr>
        </p:nvPicPr>
        <p:blipFill rotWithShape="1">
          <a:blip r:embed="rId2">
            <a:extLst>
              <a:ext uri="{28A0092B-C50C-407E-A947-70E740481C1C}">
                <a14:useLocalDpi xmlns:a14="http://schemas.microsoft.com/office/drawing/2010/main" val="0"/>
              </a:ext>
            </a:extLst>
          </a:blip>
          <a:srcRect r="-530"/>
          <a:stretch/>
        </p:blipFill>
        <p:spPr>
          <a:xfrm>
            <a:off x="399856" y="318023"/>
            <a:ext cx="3549851" cy="3251687"/>
          </a:xfrm>
        </p:spPr>
      </p:pic>
      <p:pic>
        <p:nvPicPr>
          <p:cNvPr id="5" name="Picture 4" descr="A logo for a company&#10;&#10;Description automatically generated">
            <a:extLst>
              <a:ext uri="{FF2B5EF4-FFF2-40B4-BE49-F238E27FC236}">
                <a16:creationId xmlns:a16="http://schemas.microsoft.com/office/drawing/2014/main" id="{E8709A49-1945-7A13-97E6-DA4F82D99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1267395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E324-C92A-D248-90B9-AB81F4089309}"/>
              </a:ext>
            </a:extLst>
          </p:cNvPr>
          <p:cNvSpPr>
            <a:spLocks noGrp="1"/>
          </p:cNvSpPr>
          <p:nvPr>
            <p:ph type="title"/>
          </p:nvPr>
        </p:nvSpPr>
        <p:spPr>
          <a:xfrm>
            <a:off x="4319574" y="104892"/>
            <a:ext cx="4271162" cy="425563"/>
          </a:xfrm>
        </p:spPr>
        <p:txBody>
          <a:bodyPr/>
          <a:lstStyle/>
          <a:p>
            <a:r>
              <a:rPr lang="en-US"/>
              <a:t>Personas</a:t>
            </a:r>
          </a:p>
        </p:txBody>
      </p:sp>
      <p:sp>
        <p:nvSpPr>
          <p:cNvPr id="3" name="Text Placeholder 2">
            <a:extLst>
              <a:ext uri="{FF2B5EF4-FFF2-40B4-BE49-F238E27FC236}">
                <a16:creationId xmlns:a16="http://schemas.microsoft.com/office/drawing/2014/main" id="{74CB39BB-14AB-850A-2C1F-5BD8D98F4864}"/>
              </a:ext>
            </a:extLst>
          </p:cNvPr>
          <p:cNvSpPr>
            <a:spLocks noGrp="1"/>
          </p:cNvSpPr>
          <p:nvPr>
            <p:ph type="body" sz="quarter" idx="28"/>
          </p:nvPr>
        </p:nvSpPr>
        <p:spPr>
          <a:xfrm>
            <a:off x="4046599" y="837546"/>
            <a:ext cx="7380180" cy="4502170"/>
          </a:xfrm>
        </p:spPr>
        <p:txBody>
          <a:bodyPr vert="horz" lIns="91440" tIns="45720" rIns="91440" bIns="45720" rtlCol="0" anchor="t">
            <a:noAutofit/>
          </a:bodyPr>
          <a:lstStyle/>
          <a:p>
            <a:r>
              <a:rPr lang="en-US" sz="1800">
                <a:ea typeface="+mn-lt"/>
                <a:cs typeface="+mn-lt"/>
              </a:rPr>
              <a:t>Background: David owns a small business that heavily relies on its online presence for customer engagement. He's concerned about potential misinformation impacting the reputation of his business. The web application is crucial for David to verify news and updates related to his industry. </a:t>
            </a:r>
          </a:p>
          <a:p>
            <a:endParaRPr lang="en-US" sz="1800">
              <a:ea typeface="+mn-lt"/>
              <a:cs typeface="+mn-lt"/>
            </a:endParaRPr>
          </a:p>
          <a:p>
            <a:r>
              <a:rPr lang="en-US" sz="1800">
                <a:ea typeface="+mn-lt"/>
                <a:cs typeface="+mn-lt"/>
              </a:rPr>
              <a:t>Age: 38</a:t>
            </a:r>
            <a:endParaRPr lang="en-US"/>
          </a:p>
          <a:p>
            <a:r>
              <a:rPr lang="en-US" sz="1800">
                <a:ea typeface="+mn-lt"/>
                <a:cs typeface="+mn-lt"/>
              </a:rPr>
              <a:t>Occupation: Small Business Owner</a:t>
            </a:r>
            <a:endParaRPr lang="en-US"/>
          </a:p>
          <a:p>
            <a:endParaRPr lang="en-US" sz="1800">
              <a:ea typeface="+mn-lt"/>
              <a:cs typeface="+mn-lt"/>
            </a:endParaRPr>
          </a:p>
          <a:p>
            <a:r>
              <a:rPr lang="en-US" sz="1800">
                <a:ea typeface="+mn-lt"/>
                <a:cs typeface="+mn-lt"/>
              </a:rPr>
              <a:t>Goals and Motivation: David's primary goal is to safeguard his business's reputation. By using the web application, he aims to prevent the spread of false information that could harm customer trust and loyalty. His motivation is to maintain transparency and integrity in his business communications.</a:t>
            </a:r>
            <a:endParaRPr lang="en-US"/>
          </a:p>
          <a:p>
            <a:endParaRPr lang="en-US" sz="1800"/>
          </a:p>
        </p:txBody>
      </p:sp>
      <p:pic>
        <p:nvPicPr>
          <p:cNvPr id="6" name="Picture Placeholder 5">
            <a:extLst>
              <a:ext uri="{FF2B5EF4-FFF2-40B4-BE49-F238E27FC236}">
                <a16:creationId xmlns:a16="http://schemas.microsoft.com/office/drawing/2014/main" id="{A7DA880F-AA11-5044-7F97-348869E10580}"/>
              </a:ext>
            </a:extLst>
          </p:cNvPr>
          <p:cNvPicPr>
            <a:picLocks noGrp="1" noChangeAspect="1"/>
          </p:cNvPicPr>
          <p:nvPr>
            <p:ph type="pic" sz="quarter" idx="51"/>
          </p:nvPr>
        </p:nvPicPr>
        <p:blipFill>
          <a:blip r:embed="rId2">
            <a:extLst>
              <a:ext uri="{28A0092B-C50C-407E-A947-70E740481C1C}">
                <a14:useLocalDpi xmlns:a14="http://schemas.microsoft.com/office/drawing/2010/main" val="0"/>
              </a:ext>
            </a:extLst>
          </a:blip>
          <a:srcRect/>
          <a:stretch/>
        </p:blipFill>
        <p:spPr>
          <a:xfrm>
            <a:off x="486608" y="440050"/>
            <a:ext cx="3390327" cy="2977889"/>
          </a:xfrm>
        </p:spPr>
      </p:pic>
      <p:pic>
        <p:nvPicPr>
          <p:cNvPr id="5" name="Picture 4" descr="A logo for a company&#10;&#10;Description automatically generated">
            <a:extLst>
              <a:ext uri="{FF2B5EF4-FFF2-40B4-BE49-F238E27FC236}">
                <a16:creationId xmlns:a16="http://schemas.microsoft.com/office/drawing/2014/main" id="{0783EF36-8E01-BAF8-61B0-0E0431EE9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1683832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E324-C92A-D248-90B9-AB81F4089309}"/>
              </a:ext>
            </a:extLst>
          </p:cNvPr>
          <p:cNvSpPr>
            <a:spLocks noGrp="1"/>
          </p:cNvSpPr>
          <p:nvPr>
            <p:ph type="title"/>
          </p:nvPr>
        </p:nvSpPr>
        <p:spPr>
          <a:xfrm>
            <a:off x="4319574" y="495036"/>
            <a:ext cx="4271162" cy="425563"/>
          </a:xfrm>
        </p:spPr>
        <p:txBody>
          <a:bodyPr/>
          <a:lstStyle/>
          <a:p>
            <a:r>
              <a:rPr lang="en-US"/>
              <a:t>Personas</a:t>
            </a:r>
          </a:p>
        </p:txBody>
      </p:sp>
      <p:sp>
        <p:nvSpPr>
          <p:cNvPr id="3" name="Text Placeholder 2">
            <a:extLst>
              <a:ext uri="{FF2B5EF4-FFF2-40B4-BE49-F238E27FC236}">
                <a16:creationId xmlns:a16="http://schemas.microsoft.com/office/drawing/2014/main" id="{74CB39BB-14AB-850A-2C1F-5BD8D98F4864}"/>
              </a:ext>
            </a:extLst>
          </p:cNvPr>
          <p:cNvSpPr>
            <a:spLocks noGrp="1"/>
          </p:cNvSpPr>
          <p:nvPr>
            <p:ph type="body" sz="quarter" idx="28"/>
          </p:nvPr>
        </p:nvSpPr>
        <p:spPr>
          <a:xfrm>
            <a:off x="4321944" y="1081027"/>
            <a:ext cx="7380180" cy="4533930"/>
          </a:xfrm>
        </p:spPr>
        <p:txBody>
          <a:bodyPr vert="horz" lIns="91440" tIns="45720" rIns="91440" bIns="45720" rtlCol="0" anchor="t">
            <a:noAutofit/>
          </a:bodyPr>
          <a:lstStyle/>
          <a:p>
            <a:r>
              <a:rPr lang="en-US" sz="1800">
                <a:ea typeface="+mn-lt"/>
                <a:cs typeface="+mn-lt"/>
              </a:rPr>
              <a:t>Background: Michelle is a fitness and health enthusiast who frequently relies on online health-related information. With the abundance of health-related news articles and social media posts, Michelle often encounters conflicting information. The web application is valuable for him to discern between credible and misleading health information.</a:t>
            </a:r>
          </a:p>
          <a:p>
            <a:endParaRPr lang="en-US" sz="1800">
              <a:ea typeface="+mn-lt"/>
              <a:cs typeface="+mn-lt"/>
            </a:endParaRPr>
          </a:p>
          <a:p>
            <a:r>
              <a:rPr lang="en-US" sz="1800">
                <a:ea typeface="+mn-lt"/>
                <a:cs typeface="+mn-lt"/>
              </a:rPr>
              <a:t>Age: 31</a:t>
            </a:r>
            <a:endParaRPr lang="en-US"/>
          </a:p>
          <a:p>
            <a:r>
              <a:rPr lang="en-US" sz="1800">
                <a:ea typeface="+mn-lt"/>
                <a:cs typeface="+mn-lt"/>
              </a:rPr>
              <a:t>Occupation: Fitness Trainer</a:t>
            </a:r>
            <a:endParaRPr lang="en-US"/>
          </a:p>
          <a:p>
            <a:endParaRPr lang="en-US" sz="1800">
              <a:ea typeface="+mn-lt"/>
              <a:cs typeface="+mn-lt"/>
            </a:endParaRPr>
          </a:p>
          <a:p>
            <a:r>
              <a:rPr lang="en-US" sz="1800">
                <a:ea typeface="+mn-lt"/>
                <a:cs typeface="+mn-lt"/>
              </a:rPr>
              <a:t>Goals and Motivation: Michelle's primary goal is to maintain a healthy lifestyle and share accurate health advice with her followers. By using the web application, he aims to avoid the spread of misinformation in the fitness and health community, contributing to a more informed and health-conscious online environment.</a:t>
            </a:r>
            <a:endParaRPr lang="en-US">
              <a:ea typeface="+mn-lt"/>
              <a:cs typeface="+mn-lt"/>
            </a:endParaRPr>
          </a:p>
          <a:p>
            <a:endParaRPr lang="en-US" sz="1800"/>
          </a:p>
        </p:txBody>
      </p:sp>
      <p:pic>
        <p:nvPicPr>
          <p:cNvPr id="6" name="Picture Placeholder 5" descr="Free photo young man happy expression in a gym fitness teacher concept ai generated">
            <a:extLst>
              <a:ext uri="{FF2B5EF4-FFF2-40B4-BE49-F238E27FC236}">
                <a16:creationId xmlns:a16="http://schemas.microsoft.com/office/drawing/2014/main" id="{A531FC45-0367-4D63-09CC-1BEBB9B064C0}"/>
              </a:ext>
            </a:extLst>
          </p:cNvPr>
          <p:cNvPicPr>
            <a:picLocks noGrp="1" noChangeAspect="1"/>
          </p:cNvPicPr>
          <p:nvPr>
            <p:ph type="pic" sz="quarter" idx="51"/>
          </p:nvPr>
        </p:nvPicPr>
        <p:blipFill>
          <a:blip r:embed="rId2">
            <a:extLst>
              <a:ext uri="{28A0092B-C50C-407E-A947-70E740481C1C}">
                <a14:useLocalDpi xmlns:a14="http://schemas.microsoft.com/office/drawing/2010/main" val="0"/>
              </a:ext>
            </a:extLst>
          </a:blip>
          <a:srcRect/>
          <a:stretch/>
        </p:blipFill>
        <p:spPr>
          <a:xfrm>
            <a:off x="449132" y="427559"/>
            <a:ext cx="3427802" cy="3002873"/>
          </a:xfrm>
        </p:spPr>
      </p:pic>
      <p:pic>
        <p:nvPicPr>
          <p:cNvPr id="5" name="Picture 4" descr="A logo for a company&#10;&#10;Description automatically generated">
            <a:extLst>
              <a:ext uri="{FF2B5EF4-FFF2-40B4-BE49-F238E27FC236}">
                <a16:creationId xmlns:a16="http://schemas.microsoft.com/office/drawing/2014/main" id="{5A689188-800B-D63D-1D3F-5203BFD70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3013842902"/>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2" id="{93B44BEE-AA18-4720-B555-E5F46C5F93FC}" vid="{88E458CA-BB4B-4D24-B4FE-119ECB54A9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0009351-EDD4-484E-ACD6-D50CCB137637}">
  <ds:schemaRefs>
    <ds:schemaRef ds:uri="http://schemas.microsoft.com/sharepoint/v3/contenttype/forms"/>
  </ds:schemaRefs>
</ds:datastoreItem>
</file>

<file path=customXml/itemProps2.xml><?xml version="1.0" encoding="utf-8"?>
<ds:datastoreItem xmlns:ds="http://schemas.openxmlformats.org/officeDocument/2006/customXml" ds:itemID="{DE77570E-71D6-4005-B631-1B00A1197B6E}">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C8DB3C62-858A-4A01-AFEF-21E0BB8CE262}">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1054</Words>
  <Application>Microsoft Macintosh PowerPoint</Application>
  <PresentationFormat>Widescreen</PresentationFormat>
  <Paragraphs>149</Paragraphs>
  <Slides>41</Slides>
  <Notes>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等线</vt:lpstr>
      <vt:lpstr>Abadi</vt:lpstr>
      <vt:lpstr>Arial</vt:lpstr>
      <vt:lpstr>Calibri</vt:lpstr>
      <vt:lpstr>docs-Calibri</vt:lpstr>
      <vt:lpstr>Posterama</vt:lpstr>
      <vt:lpstr>Posterama Text Black</vt:lpstr>
      <vt:lpstr>Posterama Text SemiBold</vt:lpstr>
      <vt:lpstr>Times</vt:lpstr>
      <vt:lpstr>Wingdings</vt:lpstr>
      <vt:lpstr>Custom</vt:lpstr>
      <vt:lpstr>PowerPoint Presentation</vt:lpstr>
      <vt:lpstr>Agenda</vt:lpstr>
      <vt:lpstr>Meet our team </vt:lpstr>
      <vt:lpstr>Improvements made from Professor Feedback:</vt:lpstr>
      <vt:lpstr>Project Description</vt:lpstr>
      <vt:lpstr>Team working agreement</vt:lpstr>
      <vt:lpstr>Personas</vt:lpstr>
      <vt:lpstr>Personas</vt:lpstr>
      <vt:lpstr>Personas</vt:lpstr>
      <vt:lpstr>Technologies </vt:lpstr>
      <vt:lpstr>Algorithms</vt:lpstr>
      <vt:lpstr>Algorithms(cont..)</vt:lpstr>
      <vt:lpstr>Algorithms(cont..)</vt:lpstr>
      <vt:lpstr>Algorithms(cont..)</vt:lpstr>
      <vt:lpstr>PowerPoint Presentation</vt:lpstr>
      <vt:lpstr>Architecture Diagram</vt:lpstr>
      <vt:lpstr>Sequence Diagram</vt:lpstr>
      <vt:lpstr>Entity-Relation Diagram:</vt:lpstr>
      <vt:lpstr>Product Backlog </vt:lpstr>
      <vt:lpstr>Product Backlog</vt:lpstr>
      <vt:lpstr>    Sprint 2 backlog</vt:lpstr>
      <vt:lpstr>Stories and Acceptance criteria for Sprint 2</vt:lpstr>
      <vt:lpstr>Stories and Acceptance criteria for this Sprint </vt:lpstr>
      <vt:lpstr>Test Cases </vt:lpstr>
      <vt:lpstr>Test Cases</vt:lpstr>
      <vt:lpstr>Stories completed</vt:lpstr>
      <vt:lpstr>Stories not completed</vt:lpstr>
      <vt:lpstr>Metrics</vt:lpstr>
      <vt:lpstr>Burndown Chart</vt:lpstr>
      <vt:lpstr>Team Velocity</vt:lpstr>
      <vt:lpstr>  1)The user will be able to "Register" before "Login" in the FactFinder website. 2) The user will also be able to check news without having Account in FactFinder unless user wants to check his search News History. 3) The user can Register with First name, Last name and email-ID and password and should able click on submit button to get register successfully.  4) The user should Login with email-ID and password.  5) The "Homepage" tab will display a short video of what the Fake news is. 6) The user should navigate to "Verify News" tab and post news as a text in the Textbox.  7) The user will click on verify news button. 8) The system will then generate a response based on our ML model. 9) The user will be able to get a response if the news/text posted was Fake or Real.  10)The "About us" tab will display explanation of the website, what it does and how it works.   </vt:lpstr>
      <vt:lpstr>FactFinder website screenshots:</vt:lpstr>
      <vt:lpstr>FactFinder website screenshots:</vt:lpstr>
      <vt:lpstr>FactFinder website screenshots:</vt:lpstr>
      <vt:lpstr>FactFinder website screenshots:</vt:lpstr>
      <vt:lpstr>FactFinder website screenshots: </vt:lpstr>
      <vt:lpstr>Retrospective</vt:lpstr>
      <vt:lpstr>Sprint 3 planning</vt:lpstr>
      <vt:lpstr>Live Application Demo </vt:lpstr>
      <vt:lpstr>Git Hub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Salunkhe, Mr. Suraj Rajendra</cp:lastModifiedBy>
  <cp:revision>2</cp:revision>
  <dcterms:created xsi:type="dcterms:W3CDTF">2024-02-14T01:19:42Z</dcterms:created>
  <dcterms:modified xsi:type="dcterms:W3CDTF">2024-03-13T23:22:39Z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